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2" r:id="rId6"/>
    <p:sldId id="263" r:id="rId7"/>
    <p:sldId id="264" r:id="rId8"/>
    <p:sldId id="265" r:id="rId9"/>
    <p:sldId id="266" r:id="rId10"/>
    <p:sldId id="267" r:id="rId11"/>
    <p:sldId id="269" r:id="rId12"/>
    <p:sldId id="268" r:id="rId13"/>
    <p:sldId id="270" r:id="rId14"/>
    <p:sldId id="271" r:id="rId15"/>
    <p:sldId id="272" r:id="rId16"/>
    <p:sldId id="273" r:id="rId17"/>
    <p:sldId id="274" r:id="rId18"/>
    <p:sldId id="276" r:id="rId19"/>
    <p:sldId id="277" r:id="rId20"/>
    <p:sldId id="278" r:id="rId21"/>
    <p:sldId id="279" r:id="rId22"/>
    <p:sldId id="280" r:id="rId23"/>
    <p:sldId id="2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3"/>
    <p:restoredTop sz="94618"/>
  </p:normalViewPr>
  <p:slideViewPr>
    <p:cSldViewPr snapToGrid="0" snapToObjects="1">
      <p:cViewPr>
        <p:scale>
          <a:sx n="117" d="100"/>
          <a:sy n="117" d="100"/>
        </p:scale>
        <p:origin x="280"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12/26/18</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1447191" y="2824269"/>
            <a:ext cx="4645152" cy="2644457"/>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12/26/18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12/26/18</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911EB-6874-CB40-918B-E99F916E7617}"/>
              </a:ext>
            </a:extLst>
          </p:cNvPr>
          <p:cNvSpPr>
            <a:spLocks noGrp="1"/>
          </p:cNvSpPr>
          <p:nvPr>
            <p:ph type="ctrTitle"/>
          </p:nvPr>
        </p:nvSpPr>
        <p:spPr/>
        <p:txBody>
          <a:bodyPr>
            <a:normAutofit/>
          </a:bodyPr>
          <a:lstStyle/>
          <a:p>
            <a:r>
              <a:rPr lang="en-US" altLang="zh-CN" sz="4000" cap="none" dirty="0">
                <a:latin typeface="Times New Roman" panose="02020603050405020304" pitchFamily="18" charset="0"/>
                <a:cs typeface="Times New Roman" panose="02020603050405020304" pitchFamily="18" charset="0"/>
              </a:rPr>
              <a:t>CariGANs: Unpaired Photo-to-Caricature Translation</a:t>
            </a:r>
            <a:endParaRPr kumimoji="1" lang="zh-CN" altLang="en-US" sz="4000" cap="none"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5EACBBCB-86AE-3F45-A8DE-42777FB6CE44}"/>
              </a:ext>
            </a:extLst>
          </p:cNvPr>
          <p:cNvSpPr>
            <a:spLocks noGrp="1"/>
          </p:cNvSpPr>
          <p:nvPr>
            <p:ph type="subTitle" idx="1"/>
          </p:nvPr>
        </p:nvSpPr>
        <p:spPr/>
        <p:txBody>
          <a:bodyPr/>
          <a:lstStyle/>
          <a:p>
            <a:pPr algn="r"/>
            <a:r>
              <a:rPr lang="zh-CN" altLang="zh-CN" dirty="0"/>
              <a:t>基于</a:t>
            </a:r>
            <a:r>
              <a:rPr lang="en-US" altLang="zh-CN" cap="none" dirty="0">
                <a:latin typeface="Times New Roman" panose="02020603050405020304" pitchFamily="18" charset="0"/>
                <a:cs typeface="Times New Roman" panose="02020603050405020304" pitchFamily="18" charset="0"/>
              </a:rPr>
              <a:t>CariGANs</a:t>
            </a:r>
            <a:r>
              <a:rPr lang="zh-CN" altLang="zh-CN" dirty="0"/>
              <a:t>实现单张面部图片生成面部漫画</a:t>
            </a:r>
            <a:endParaRPr kumimoji="1" lang="zh-CN" altLang="en-US" dirty="0"/>
          </a:p>
        </p:txBody>
      </p:sp>
    </p:spTree>
    <p:extLst>
      <p:ext uri="{BB962C8B-B14F-4D97-AF65-F5344CB8AC3E}">
        <p14:creationId xmlns:p14="http://schemas.microsoft.com/office/powerpoint/2010/main" val="1773337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C082F9FF-6FA0-C14B-8336-80C019E49918}"/>
              </a:ext>
            </a:extLst>
          </p:cNvPr>
          <p:cNvSpPr>
            <a:spLocks noGrp="1"/>
          </p:cNvSpPr>
          <p:nvPr>
            <p:ph type="title"/>
          </p:nvPr>
        </p:nvSpPr>
        <p:spPr/>
        <p:txBody>
          <a:bodyPr>
            <a:normAutofit fontScale="90000"/>
          </a:bodyPr>
          <a:lstStyle/>
          <a:p>
            <a:r>
              <a:rPr lang="en-US" altLang="zh-CN" sz="3600" cap="none" dirty="0">
                <a:latin typeface="Times New Roman" panose="02020603050405020304" pitchFamily="18" charset="0"/>
                <a:cs typeface="Times New Roman" panose="02020603050405020304" pitchFamily="18" charset="0"/>
              </a:rPr>
              <a:t>CariGANs</a:t>
            </a:r>
            <a:r>
              <a:rPr lang="zh-CN" altLang="en-US" sz="3600" dirty="0"/>
              <a:t>是什么</a:t>
            </a:r>
            <a:br>
              <a:rPr lang="en-US" altLang="zh-CN" sz="3600" dirty="0"/>
            </a:br>
            <a:br>
              <a:rPr lang="en-US" altLang="zh-CN" sz="2000" i="1" dirty="0"/>
            </a:br>
            <a:r>
              <a:rPr lang="en-US" altLang="zh-CN" sz="2000" i="1" cap="none" dirty="0"/>
              <a:t>CariGeoGAN</a:t>
            </a:r>
            <a:br>
              <a:rPr lang="zh-CN" altLang="zh-CN" dirty="0"/>
            </a:br>
            <a:endParaRPr kumimoji="1" lang="zh-CN" altLang="en-US" sz="1800" dirty="0"/>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73995227-7E16-1643-9A46-34D141597FA9}"/>
                  </a:ext>
                </a:extLst>
              </p:cNvPr>
              <p:cNvSpPr>
                <a:spLocks noGrp="1"/>
              </p:cNvSpPr>
              <p:nvPr>
                <p:ph idx="1"/>
              </p:nvPr>
            </p:nvSpPr>
            <p:spPr/>
            <p:txBody>
              <a:bodyPr/>
              <a:lstStyle/>
              <a:p>
                <a:r>
                  <a:rPr lang="zh-CN" altLang="zh-CN" dirty="0"/>
                  <a:t>无论是面部图片还是面部漫画，都可以由</a:t>
                </a:r>
                <a:r>
                  <a:rPr lang="en-US" altLang="zh-CN" dirty="0"/>
                  <a:t>2D</a:t>
                </a:r>
                <a:r>
                  <a:rPr lang="zh-CN" altLang="zh-CN" dirty="0"/>
                  <a:t>的面部标签表征。</a:t>
                </a:r>
                <a:r>
                  <a:rPr lang="en-US" altLang="zh-CN" dirty="0"/>
                  <a:t>CariGeoGAN</a:t>
                </a:r>
                <a:r>
                  <a:rPr lang="zh-CN" altLang="zh-CN" dirty="0"/>
                  <a:t>以这些数据作为输入。如图</a:t>
                </a:r>
                <a:r>
                  <a:rPr lang="en-US" altLang="zh-CN" dirty="0"/>
                  <a:t>2</a:t>
                </a:r>
                <a:r>
                  <a:rPr lang="zh-CN" altLang="zh-CN" dirty="0"/>
                  <a:t>是对数据集中一些图片的脸部标记样例。用来标记的</a:t>
                </a:r>
                <a:r>
                  <a:rPr lang="en-US" altLang="zh-CN" dirty="0"/>
                  <a:t>63</a:t>
                </a:r>
                <a:r>
                  <a:rPr lang="zh-CN" altLang="zh-CN" dirty="0"/>
                  <a:t>个点很好的将一整张脸囊括其中。而且为了使不同图片的比例标准化，所有图片沿着标记将内部的面部裁剪调整为</a:t>
                </a:r>
                <a:r>
                  <a:rPr lang="en-US" altLang="zh-CN" dirty="0"/>
                  <a:t>256*256</a:t>
                </a:r>
                <a:r>
                  <a:rPr lang="zh-CN" altLang="zh-CN" dirty="0"/>
                  <a:t>的分辨率。但是这样的输入特征还是十分庞大，进一步利用</a:t>
                </a:r>
                <a:r>
                  <a:rPr lang="en-US" altLang="zh-CN" dirty="0"/>
                  <a:t>PCA</a:t>
                </a:r>
                <a:r>
                  <a:rPr lang="zh-CN" altLang="zh-CN" dirty="0"/>
                  <a:t>精简出</a:t>
                </a:r>
                <a:r>
                  <a:rPr lang="en-US" altLang="zh-CN" dirty="0"/>
                  <a:t>32</a:t>
                </a:r>
                <a:r>
                  <a:rPr lang="zh-CN" altLang="zh-CN" dirty="0"/>
                  <a:t>个标记。由此每张面部图片的</a:t>
                </a:r>
                <a:r>
                  <a:rPr lang="en-US" altLang="zh-CN" dirty="0"/>
                  <a:t>32</a:t>
                </a:r>
                <a:r>
                  <a:rPr lang="zh-CN" altLang="zh-CN" dirty="0"/>
                  <a:t>个标记一起构成了</a:t>
                </a:r>
                <a14:m>
                  <m:oMath xmlns:m="http://schemas.openxmlformats.org/officeDocument/2006/math">
                    <m:sSub>
                      <m:sSubPr>
                        <m:ctrlPr>
                          <a:rPr lang="zh-CN" altLang="zh-CN" i="1"/>
                        </m:ctrlPr>
                      </m:sSubPr>
                      <m:e>
                        <m:r>
                          <a:rPr lang="en-US" altLang="zh-CN" i="1"/>
                          <m:t>𝐿</m:t>
                        </m:r>
                      </m:e>
                      <m:sub>
                        <m:r>
                          <a:rPr lang="en-US" altLang="zh-CN" i="1"/>
                          <m:t>𝑥</m:t>
                        </m:r>
                      </m:sub>
                    </m:sSub>
                  </m:oMath>
                </a14:m>
                <a:r>
                  <a:rPr lang="zh-CN" altLang="zh-CN" dirty="0"/>
                  <a:t>，每张面部漫画的</a:t>
                </a:r>
                <a:r>
                  <a:rPr lang="en-US" altLang="zh-CN" dirty="0"/>
                  <a:t>32</a:t>
                </a:r>
                <a:r>
                  <a:rPr lang="zh-CN" altLang="zh-CN" dirty="0"/>
                  <a:t>个标记一起构成了</a:t>
                </a:r>
                <a14:m>
                  <m:oMath xmlns:m="http://schemas.openxmlformats.org/officeDocument/2006/math">
                    <m:sSub>
                      <m:sSubPr>
                        <m:ctrlPr>
                          <a:rPr lang="zh-CN" altLang="zh-CN" i="1"/>
                        </m:ctrlPr>
                      </m:sSubPr>
                      <m:e>
                        <m:r>
                          <a:rPr lang="en-US" altLang="zh-CN" i="1"/>
                          <m:t>𝐿</m:t>
                        </m:r>
                      </m:e>
                      <m:sub>
                        <m:r>
                          <a:rPr lang="en-US" altLang="zh-CN" i="1"/>
                          <m:t>𝑦</m:t>
                        </m:r>
                      </m:sub>
                    </m:sSub>
                  </m:oMath>
                </a14:m>
                <a:r>
                  <a:rPr lang="zh-CN" altLang="zh-CN" dirty="0"/>
                  <a:t>。</a:t>
                </a:r>
                <a:r>
                  <a:rPr lang="en-US" altLang="zh-CN" dirty="0"/>
                  <a:t>CariGeoGAN</a:t>
                </a:r>
                <a:r>
                  <a:rPr lang="zh-CN" altLang="zh-CN" dirty="0"/>
                  <a:t>正是学习如何建立从</a:t>
                </a:r>
                <a14:m>
                  <m:oMath xmlns:m="http://schemas.openxmlformats.org/officeDocument/2006/math">
                    <m:sSub>
                      <m:sSubPr>
                        <m:ctrlPr>
                          <a:rPr lang="zh-CN" altLang="zh-CN" i="1"/>
                        </m:ctrlPr>
                      </m:sSubPr>
                      <m:e>
                        <m:r>
                          <a:rPr lang="en-US" altLang="zh-CN" i="1"/>
                          <m:t>𝐿</m:t>
                        </m:r>
                      </m:e>
                      <m:sub>
                        <m:r>
                          <a:rPr lang="en-US" altLang="zh-CN" i="1"/>
                          <m:t>𝑥</m:t>
                        </m:r>
                      </m:sub>
                    </m:sSub>
                  </m:oMath>
                </a14:m>
                <a:r>
                  <a:rPr lang="zh-CN" altLang="zh-CN" dirty="0"/>
                  <a:t>到</a:t>
                </a:r>
                <a14:m>
                  <m:oMath xmlns:m="http://schemas.openxmlformats.org/officeDocument/2006/math">
                    <m:sSub>
                      <m:sSubPr>
                        <m:ctrlPr>
                          <a:rPr lang="zh-CN" altLang="zh-CN" i="1"/>
                        </m:ctrlPr>
                      </m:sSubPr>
                      <m:e>
                        <m:r>
                          <a:rPr lang="en-US" altLang="zh-CN" i="1"/>
                          <m:t>𝐿</m:t>
                        </m:r>
                      </m:e>
                      <m:sub>
                        <m:r>
                          <a:rPr lang="en-US" altLang="zh-CN" i="1"/>
                          <m:t>𝑦</m:t>
                        </m:r>
                      </m:sub>
                    </m:sSub>
                  </m:oMath>
                </a14:m>
                <a:r>
                  <a:rPr lang="zh-CN" altLang="zh-CN" dirty="0"/>
                  <a:t>的映射。</a:t>
                </a:r>
              </a:p>
              <a:p>
                <a:endParaRPr lang="zh-CN" altLang="zh-CN" dirty="0"/>
              </a:p>
              <a:p>
                <a:endParaRPr lang="zh-CN" altLang="en-US" dirty="0"/>
              </a:p>
            </p:txBody>
          </p:sp>
        </mc:Choice>
        <mc:Fallback>
          <p:sp>
            <p:nvSpPr>
              <p:cNvPr id="4" name="内容占位符 3">
                <a:extLst>
                  <a:ext uri="{FF2B5EF4-FFF2-40B4-BE49-F238E27FC236}">
                    <a16:creationId xmlns:a16="http://schemas.microsoft.com/office/drawing/2014/main" id="{73995227-7E16-1643-9A46-34D141597FA9}"/>
                  </a:ext>
                </a:extLst>
              </p:cNvPr>
              <p:cNvSpPr>
                <a:spLocks noGrp="1" noRot="1" noChangeAspect="1" noMove="1" noResize="1" noEditPoints="1" noAdjustHandles="1" noChangeArrowheads="1" noChangeShapeType="1" noTextEdit="1"/>
              </p:cNvSpPr>
              <p:nvPr>
                <p:ph idx="1"/>
              </p:nvPr>
            </p:nvSpPr>
            <p:spPr>
              <a:blipFill>
                <a:blip r:embed="rId2"/>
                <a:stretch>
                  <a:fillRect l="-396" r="-13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0334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5292CEE-0C7A-DB4A-9EE4-B551363C8F17}"/>
              </a:ext>
            </a:extLst>
          </p:cNvPr>
          <p:cNvSpPr txBox="1"/>
          <p:nvPr/>
        </p:nvSpPr>
        <p:spPr>
          <a:xfrm>
            <a:off x="5398533" y="5704334"/>
            <a:ext cx="1394934" cy="246221"/>
          </a:xfrm>
          <a:prstGeom prst="rect">
            <a:avLst/>
          </a:prstGeom>
          <a:noFill/>
        </p:spPr>
        <p:txBody>
          <a:bodyPr wrap="none" rtlCol="0">
            <a:spAutoFit/>
          </a:bodyPr>
          <a:lstStyle/>
          <a:p>
            <a:r>
              <a:rPr kumimoji="1" lang="zh-CN" altLang="en-US" sz="1000" dirty="0">
                <a:latin typeface="Songti SC" panose="02010600040101010101" pitchFamily="2" charset="-122"/>
                <a:ea typeface="Songti SC" panose="02010600040101010101" pitchFamily="2" charset="-122"/>
              </a:rPr>
              <a:t>图</a:t>
            </a:r>
            <a:r>
              <a:rPr kumimoji="1" lang="en-US" altLang="zh-CN" sz="1000" dirty="0">
                <a:latin typeface="Songti SC" panose="02010600040101010101" pitchFamily="2" charset="-122"/>
                <a:ea typeface="Songti SC" panose="02010600040101010101" pitchFamily="2" charset="-122"/>
              </a:rPr>
              <a:t>3</a:t>
            </a:r>
            <a:r>
              <a:rPr kumimoji="1" lang="zh-CN" altLang="en-US" sz="1000" dirty="0">
                <a:latin typeface="Songti SC" panose="02010600040101010101" pitchFamily="2" charset="-122"/>
                <a:ea typeface="Songti SC" panose="02010600040101010101" pitchFamily="2" charset="-122"/>
              </a:rPr>
              <a:t> </a:t>
            </a:r>
            <a:r>
              <a:rPr kumimoji="1" lang="en-US" altLang="zh-CN" sz="1000" dirty="0">
                <a:latin typeface="Songti SC" panose="02010600040101010101" pitchFamily="2" charset="-122"/>
                <a:ea typeface="Songti SC" panose="02010600040101010101" pitchFamily="2" charset="-122"/>
              </a:rPr>
              <a:t>CariGeoGAN</a:t>
            </a:r>
            <a:r>
              <a:rPr kumimoji="1" lang="zh-CN" altLang="en-US" sz="1000" dirty="0">
                <a:latin typeface="Songti SC" panose="02010600040101010101" pitchFamily="2" charset="-122"/>
                <a:ea typeface="Songti SC" panose="02010600040101010101" pitchFamily="2" charset="-122"/>
              </a:rPr>
              <a:t>框架</a:t>
            </a:r>
          </a:p>
        </p:txBody>
      </p:sp>
      <p:sp>
        <p:nvSpPr>
          <p:cNvPr id="10" name="标题 1">
            <a:extLst>
              <a:ext uri="{FF2B5EF4-FFF2-40B4-BE49-F238E27FC236}">
                <a16:creationId xmlns:a16="http://schemas.microsoft.com/office/drawing/2014/main" id="{41AAAE0F-96AA-8745-9F14-4CDE651FB1AD}"/>
              </a:ext>
            </a:extLst>
          </p:cNvPr>
          <p:cNvSpPr>
            <a:spLocks noGrp="1"/>
          </p:cNvSpPr>
          <p:nvPr>
            <p:ph type="title"/>
          </p:nvPr>
        </p:nvSpPr>
        <p:spPr/>
        <p:txBody>
          <a:bodyPr>
            <a:normAutofit fontScale="90000"/>
          </a:bodyPr>
          <a:lstStyle/>
          <a:p>
            <a:r>
              <a:rPr lang="en-US" altLang="zh-CN" sz="3600" cap="none" dirty="0">
                <a:latin typeface="Times New Roman" panose="02020603050405020304" pitchFamily="18" charset="0"/>
                <a:cs typeface="Times New Roman" panose="02020603050405020304" pitchFamily="18" charset="0"/>
              </a:rPr>
              <a:t>CariGANs</a:t>
            </a:r>
            <a:r>
              <a:rPr lang="zh-CN" altLang="en-US" sz="3600" dirty="0"/>
              <a:t>是什么</a:t>
            </a:r>
            <a:br>
              <a:rPr lang="en-US" altLang="zh-CN" sz="3600" dirty="0"/>
            </a:br>
            <a:br>
              <a:rPr lang="en-US" altLang="zh-CN" sz="2000" i="1" dirty="0"/>
            </a:br>
            <a:r>
              <a:rPr lang="en-US" altLang="zh-CN" sz="2000" i="1" cap="none" dirty="0"/>
              <a:t>CariGeoGAN</a:t>
            </a:r>
            <a:br>
              <a:rPr lang="zh-CN" altLang="zh-CN" dirty="0"/>
            </a:br>
            <a:endParaRPr kumimoji="1" lang="zh-CN" altLang="en-US" sz="1800" dirty="0"/>
          </a:p>
        </p:txBody>
      </p:sp>
      <p:pic>
        <p:nvPicPr>
          <p:cNvPr id="7" name="内容占位符 6">
            <a:extLst>
              <a:ext uri="{FF2B5EF4-FFF2-40B4-BE49-F238E27FC236}">
                <a16:creationId xmlns:a16="http://schemas.microsoft.com/office/drawing/2014/main" id="{0EA3E614-2C24-4E4C-AD77-7F568308105D}"/>
              </a:ext>
            </a:extLst>
          </p:cNvPr>
          <p:cNvPicPr>
            <a:picLocks noGrp="1"/>
          </p:cNvPicPr>
          <p:nvPr>
            <p:ph idx="1"/>
          </p:nvPr>
        </p:nvPicPr>
        <p:blipFill>
          <a:blip r:embed="rId2"/>
          <a:stretch>
            <a:fillRect/>
          </a:stretch>
        </p:blipFill>
        <p:spPr>
          <a:xfrm>
            <a:off x="2871546" y="2016125"/>
            <a:ext cx="6763233" cy="3449638"/>
          </a:xfrm>
          <a:prstGeom prst="rect">
            <a:avLst/>
          </a:prstGeom>
          <a:noFill/>
          <a:ln w="9525">
            <a:noFill/>
          </a:ln>
        </p:spPr>
      </p:pic>
    </p:spTree>
    <p:extLst>
      <p:ext uri="{BB962C8B-B14F-4D97-AF65-F5344CB8AC3E}">
        <p14:creationId xmlns:p14="http://schemas.microsoft.com/office/powerpoint/2010/main" val="3633128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0BD1D958-9C0B-F140-945E-77210B0BA398}"/>
              </a:ext>
            </a:extLst>
          </p:cNvPr>
          <p:cNvSpPr>
            <a:spLocks noGrp="1"/>
          </p:cNvSpPr>
          <p:nvPr>
            <p:ph type="title"/>
          </p:nvPr>
        </p:nvSpPr>
        <p:spPr/>
        <p:txBody>
          <a:bodyPr>
            <a:normAutofit fontScale="90000"/>
          </a:bodyPr>
          <a:lstStyle/>
          <a:p>
            <a:r>
              <a:rPr lang="en-US" altLang="zh-CN" sz="3600" cap="none" dirty="0">
                <a:latin typeface="Times New Roman" panose="02020603050405020304" pitchFamily="18" charset="0"/>
                <a:cs typeface="Times New Roman" panose="02020603050405020304" pitchFamily="18" charset="0"/>
              </a:rPr>
              <a:t>CariGANs</a:t>
            </a:r>
            <a:r>
              <a:rPr lang="zh-CN" altLang="en-US" sz="3600" dirty="0"/>
              <a:t>是什么</a:t>
            </a:r>
            <a:br>
              <a:rPr lang="en-US" altLang="zh-CN" sz="3600" dirty="0"/>
            </a:br>
            <a:br>
              <a:rPr lang="en-US" altLang="zh-CN" sz="2000" i="1" dirty="0"/>
            </a:br>
            <a:r>
              <a:rPr lang="en-US" altLang="zh-CN" sz="2000" i="1" cap="none" dirty="0"/>
              <a:t>CariGeoGAN</a:t>
            </a:r>
            <a:br>
              <a:rPr lang="zh-CN" altLang="zh-CN" dirty="0"/>
            </a:br>
            <a:endParaRPr kumimoji="1" lang="zh-CN" altLang="en-US" sz="1800" dirty="0"/>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73995227-7E16-1643-9A46-34D141597FA9}"/>
                  </a:ext>
                </a:extLst>
              </p:cNvPr>
              <p:cNvSpPr>
                <a:spLocks noGrp="1"/>
              </p:cNvSpPr>
              <p:nvPr>
                <p:ph idx="1"/>
              </p:nvPr>
            </p:nvSpPr>
            <p:spPr/>
            <p:txBody>
              <a:bodyPr/>
              <a:lstStyle/>
              <a:p>
                <a:r>
                  <a:rPr lang="zh-CN" altLang="zh-CN" dirty="0"/>
                  <a:t>由于两个域不配对，建立从</a:t>
                </a:r>
                <a14:m>
                  <m:oMath xmlns:m="http://schemas.openxmlformats.org/officeDocument/2006/math">
                    <m:sSub>
                      <m:sSubPr>
                        <m:ctrlPr>
                          <a:rPr lang="zh-CN" altLang="zh-CN" i="1"/>
                        </m:ctrlPr>
                      </m:sSubPr>
                      <m:e>
                        <m:r>
                          <a:rPr lang="en-US" altLang="zh-CN" i="1"/>
                          <m:t>𝐿</m:t>
                        </m:r>
                      </m:e>
                      <m:sub>
                        <m:r>
                          <a:rPr lang="en-US" altLang="zh-CN" i="1"/>
                          <m:t>𝑥</m:t>
                        </m:r>
                      </m:sub>
                    </m:sSub>
                  </m:oMath>
                </a14:m>
                <a:r>
                  <a:rPr lang="zh-CN" altLang="zh-CN" dirty="0"/>
                  <a:t>到</a:t>
                </a:r>
                <a14:m>
                  <m:oMath xmlns:m="http://schemas.openxmlformats.org/officeDocument/2006/math">
                    <m:sSub>
                      <m:sSubPr>
                        <m:ctrlPr>
                          <a:rPr lang="zh-CN" altLang="zh-CN" i="1"/>
                        </m:ctrlPr>
                      </m:sSubPr>
                      <m:e>
                        <m:r>
                          <a:rPr lang="en-US" altLang="zh-CN" i="1"/>
                          <m:t>𝐿</m:t>
                        </m:r>
                      </m:e>
                      <m:sub>
                        <m:r>
                          <a:rPr lang="en-US" altLang="zh-CN" i="1"/>
                          <m:t>𝑦</m:t>
                        </m:r>
                      </m:sub>
                    </m:sSub>
                  </m:oMath>
                </a14:m>
                <a:r>
                  <a:rPr lang="zh-CN" altLang="zh-CN" dirty="0"/>
                  <a:t>的映射将会极度缺少约束</a:t>
                </a:r>
                <a:r>
                  <a:rPr lang="en-US" altLang="zh-CN" dirty="0"/>
                  <a:t>,</a:t>
                </a:r>
                <a:r>
                  <a:rPr lang="zh-CN" altLang="zh-CN" dirty="0"/>
                  <a:t>因此想到可以参考 </a:t>
                </a:r>
                <a:r>
                  <a:rPr lang="en-US" altLang="zh-CN" dirty="0"/>
                  <a:t>CycleGAN</a:t>
                </a:r>
                <a:r>
                  <a:rPr lang="zh-CN" altLang="en-US" dirty="0"/>
                  <a:t>，</a:t>
                </a:r>
                <a:r>
                  <a:rPr lang="zh-CN" altLang="zh-CN" dirty="0"/>
                  <a:t>为</a:t>
                </a:r>
                <a:r>
                  <a:rPr lang="en-US" altLang="zh-CN" dirty="0"/>
                  <a:t>CariGeoGAN</a:t>
                </a:r>
                <a:r>
                  <a:rPr lang="zh-CN" altLang="zh-CN" dirty="0"/>
                  <a:t>设置两个</a:t>
                </a:r>
                <a:r>
                  <a:rPr lang="en-US" altLang="zh-CN" dirty="0"/>
                  <a:t>generators</a:t>
                </a:r>
                <a:r>
                  <a:rPr lang="zh-CN" altLang="zh-CN" dirty="0"/>
                  <a:t>和两个</a:t>
                </a:r>
                <a:r>
                  <a:rPr lang="en-US" altLang="zh-CN" dirty="0"/>
                  <a:t>discriminators</a:t>
                </a:r>
                <a:r>
                  <a:rPr lang="zh-CN" altLang="zh-CN" dirty="0"/>
                  <a:t>。如图</a:t>
                </a:r>
                <a:r>
                  <a:rPr lang="en-US" altLang="zh-CN" dirty="0"/>
                  <a:t>3</a:t>
                </a:r>
                <a:r>
                  <a:rPr lang="zh-CN" altLang="zh-CN" dirty="0"/>
                  <a:t>所示，</a:t>
                </a:r>
                <a14:m>
                  <m:oMath xmlns:m="http://schemas.openxmlformats.org/officeDocument/2006/math">
                    <m:r>
                      <a:rPr lang="zh-CN" altLang="zh-CN"/>
                      <m:t> </m:t>
                    </m:r>
                    <m:sSub>
                      <m:sSubPr>
                        <m:ctrlPr>
                          <a:rPr lang="zh-CN" altLang="zh-CN" i="1"/>
                        </m:ctrlPr>
                      </m:sSubPr>
                      <m:e>
                        <m:r>
                          <a:rPr lang="en-US" altLang="zh-CN" i="1"/>
                          <m:t>𝐺</m:t>
                        </m:r>
                      </m:e>
                      <m:sub>
                        <m:sSub>
                          <m:sSubPr>
                            <m:ctrlPr>
                              <a:rPr lang="zh-CN" altLang="zh-CN" i="1"/>
                            </m:ctrlPr>
                          </m:sSubPr>
                          <m:e>
                            <m:r>
                              <a:rPr lang="en-US" altLang="zh-CN" i="1"/>
                              <m:t>𝐿</m:t>
                            </m:r>
                          </m:e>
                          <m:sub>
                            <m:r>
                              <a:rPr lang="en-US" altLang="zh-CN" i="1"/>
                              <m:t>𝑦</m:t>
                            </m:r>
                          </m:sub>
                        </m:sSub>
                      </m:sub>
                    </m:sSub>
                  </m:oMath>
                </a14:m>
                <a:r>
                  <a:rPr lang="zh-CN" altLang="zh-CN" dirty="0"/>
                  <a:t>学习到</a:t>
                </a:r>
                <a14:m>
                  <m:oMath xmlns:m="http://schemas.openxmlformats.org/officeDocument/2006/math">
                    <m:sSub>
                      <m:sSubPr>
                        <m:ctrlPr>
                          <a:rPr lang="zh-CN" altLang="zh-CN" i="1"/>
                        </m:ctrlPr>
                      </m:sSubPr>
                      <m:e>
                        <m:r>
                          <a:rPr lang="en-US" altLang="zh-CN" i="1"/>
                          <m:t>𝛷</m:t>
                        </m:r>
                      </m:e>
                      <m:sub>
                        <m:r>
                          <a:rPr lang="en-US" altLang="zh-CN" i="1"/>
                          <m:t>𝑔𝑒𝑜</m:t>
                        </m:r>
                      </m:sub>
                    </m:sSub>
                  </m:oMath>
                </a14:m>
                <a:r>
                  <a:rPr lang="zh-CN" altLang="zh-CN" dirty="0"/>
                  <a:t>以合成脸部特征</a:t>
                </a:r>
                <a14:m>
                  <m:oMath xmlns:m="http://schemas.openxmlformats.org/officeDocument/2006/math">
                    <m:acc>
                      <m:accPr>
                        <m:chr m:val="̂"/>
                        <m:ctrlPr>
                          <a:rPr lang="zh-CN" altLang="zh-CN" i="1"/>
                        </m:ctrlPr>
                      </m:accPr>
                      <m:e>
                        <m:sSub>
                          <m:sSubPr>
                            <m:ctrlPr>
                              <a:rPr lang="zh-CN" altLang="zh-CN" i="1"/>
                            </m:ctrlPr>
                          </m:sSubPr>
                          <m:e>
                            <m:r>
                              <a:rPr lang="en-US" altLang="zh-CN" i="1"/>
                              <m:t>𝑙</m:t>
                            </m:r>
                          </m:e>
                          <m:sub>
                            <m:r>
                              <a:rPr lang="en-US" altLang="zh-CN" i="1"/>
                              <m:t>𝑦</m:t>
                            </m:r>
                          </m:sub>
                        </m:sSub>
                      </m:e>
                    </m:acc>
                  </m:oMath>
                </a14:m>
                <a:r>
                  <a:rPr lang="zh-CN" altLang="zh-CN" dirty="0"/>
                  <a:t>，而</a:t>
                </a:r>
                <a14:m>
                  <m:oMath xmlns:m="http://schemas.openxmlformats.org/officeDocument/2006/math">
                    <m:sSub>
                      <m:sSubPr>
                        <m:ctrlPr>
                          <a:rPr lang="zh-CN" altLang="zh-CN" i="1"/>
                        </m:ctrlPr>
                      </m:sSubPr>
                      <m:e>
                        <m:r>
                          <a:rPr lang="en-US" altLang="zh-CN" i="1"/>
                          <m:t>𝐺</m:t>
                        </m:r>
                      </m:e>
                      <m:sub>
                        <m:sSub>
                          <m:sSubPr>
                            <m:ctrlPr>
                              <a:rPr lang="zh-CN" altLang="zh-CN" i="1"/>
                            </m:ctrlPr>
                          </m:sSubPr>
                          <m:e>
                            <m:r>
                              <a:rPr lang="en-US" altLang="zh-CN" i="1"/>
                              <m:t>𝐿</m:t>
                            </m:r>
                          </m:e>
                          <m:sub>
                            <m:r>
                              <a:rPr lang="en-US" altLang="zh-CN" i="1"/>
                              <m:t>𝑥</m:t>
                            </m:r>
                          </m:sub>
                        </m:sSub>
                      </m:sub>
                    </m:sSub>
                  </m:oMath>
                </a14:m>
                <a:r>
                  <a:rPr lang="zh-CN" altLang="zh-CN" dirty="0"/>
                  <a:t>学习到</a:t>
                </a:r>
                <a14:m>
                  <m:oMath xmlns:m="http://schemas.openxmlformats.org/officeDocument/2006/math">
                    <m:sSubSup>
                      <m:sSubSupPr>
                        <m:ctrlPr>
                          <a:rPr lang="zh-CN" altLang="zh-CN" i="1"/>
                        </m:ctrlPr>
                      </m:sSubSupPr>
                      <m:e>
                        <m:r>
                          <a:rPr lang="en-US" altLang="zh-CN" i="1"/>
                          <m:t>𝛷</m:t>
                        </m:r>
                      </m:e>
                      <m:sub>
                        <m:r>
                          <a:rPr lang="en-US" altLang="zh-CN" i="1"/>
                          <m:t>𝑔𝑒𝑜</m:t>
                        </m:r>
                      </m:sub>
                      <m:sup>
                        <m:r>
                          <a:rPr lang="en-US" altLang="zh-CN" i="1"/>
                          <m:t>−</m:t>
                        </m:r>
                        <m:r>
                          <a:rPr lang="en-US" altLang="zh-CN"/>
                          <m:t>1</m:t>
                        </m:r>
                      </m:sup>
                    </m:sSubSup>
                  </m:oMath>
                </a14:m>
                <a:r>
                  <a:rPr lang="zh-CN" altLang="zh-CN" dirty="0"/>
                  <a:t>以合成脸部特征</a:t>
                </a:r>
                <a14:m>
                  <m:oMath xmlns:m="http://schemas.openxmlformats.org/officeDocument/2006/math">
                    <m:acc>
                      <m:accPr>
                        <m:chr m:val="̂"/>
                        <m:ctrlPr>
                          <a:rPr lang="zh-CN" altLang="zh-CN" i="1"/>
                        </m:ctrlPr>
                      </m:accPr>
                      <m:e>
                        <m:sSub>
                          <m:sSubPr>
                            <m:ctrlPr>
                              <a:rPr lang="zh-CN" altLang="zh-CN" i="1"/>
                            </m:ctrlPr>
                          </m:sSubPr>
                          <m:e>
                            <m:r>
                              <a:rPr lang="en-US" altLang="zh-CN" i="1"/>
                              <m:t>𝑙</m:t>
                            </m:r>
                          </m:e>
                          <m:sub>
                            <m:r>
                              <a:rPr lang="en-US" altLang="zh-CN" i="1"/>
                              <m:t>𝑥</m:t>
                            </m:r>
                          </m:sub>
                        </m:sSub>
                      </m:e>
                    </m:acc>
                  </m:oMath>
                </a14:m>
                <a:r>
                  <a:rPr lang="zh-CN" altLang="zh-CN" dirty="0"/>
                  <a:t>。同时</a:t>
                </a:r>
                <a14:m>
                  <m:oMath xmlns:m="http://schemas.openxmlformats.org/officeDocument/2006/math">
                    <m:sSub>
                      <m:sSubPr>
                        <m:ctrlPr>
                          <a:rPr lang="zh-CN" altLang="zh-CN" i="1"/>
                        </m:ctrlPr>
                      </m:sSubPr>
                      <m:e>
                        <m:r>
                          <a:rPr lang="en-US" altLang="zh-CN" i="1"/>
                          <m:t>𝐷</m:t>
                        </m:r>
                      </m:e>
                      <m:sub>
                        <m:sSub>
                          <m:sSubPr>
                            <m:ctrlPr>
                              <a:rPr lang="zh-CN" altLang="zh-CN" i="1"/>
                            </m:ctrlPr>
                          </m:sSubPr>
                          <m:e>
                            <m:r>
                              <a:rPr lang="en-US" altLang="zh-CN" i="1"/>
                              <m:t>𝐿</m:t>
                            </m:r>
                          </m:e>
                          <m:sub>
                            <m:r>
                              <a:rPr lang="en-US" altLang="zh-CN" i="1"/>
                              <m:t>𝑥</m:t>
                            </m:r>
                          </m:sub>
                        </m:sSub>
                      </m:sub>
                    </m:sSub>
                  </m:oMath>
                </a14:m>
                <a:r>
                  <a:rPr lang="zh-CN" altLang="zh-CN" dirty="0"/>
                  <a:t>学着区分真实的脸部数据和合成的脸部数据。  </a:t>
                </a:r>
              </a:p>
              <a:p>
                <a:endParaRPr lang="zh-CN" altLang="en-US" dirty="0"/>
              </a:p>
            </p:txBody>
          </p:sp>
        </mc:Choice>
        <mc:Fallback>
          <p:sp>
            <p:nvSpPr>
              <p:cNvPr id="4" name="内容占位符 3">
                <a:extLst>
                  <a:ext uri="{FF2B5EF4-FFF2-40B4-BE49-F238E27FC236}">
                    <a16:creationId xmlns:a16="http://schemas.microsoft.com/office/drawing/2014/main" id="{73995227-7E16-1643-9A46-34D141597FA9}"/>
                  </a:ext>
                </a:extLst>
              </p:cNvPr>
              <p:cNvSpPr>
                <a:spLocks noGrp="1" noRot="1" noChangeAspect="1" noMove="1" noResize="1" noEditPoints="1" noAdjustHandles="1" noChangeArrowheads="1" noChangeShapeType="1" noTextEdit="1"/>
              </p:cNvSpPr>
              <p:nvPr>
                <p:ph idx="1"/>
              </p:nvPr>
            </p:nvSpPr>
            <p:spPr>
              <a:blipFill>
                <a:blip r:embed="rId2"/>
                <a:stretch>
                  <a:fillRect l="-3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2585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EAD1DB1A-FF7D-7C43-8670-31B75610757A}"/>
              </a:ext>
            </a:extLst>
          </p:cNvPr>
          <p:cNvSpPr>
            <a:spLocks noGrp="1"/>
          </p:cNvSpPr>
          <p:nvPr>
            <p:ph type="title"/>
          </p:nvPr>
        </p:nvSpPr>
        <p:spPr/>
        <p:txBody>
          <a:bodyPr>
            <a:normAutofit fontScale="90000"/>
          </a:bodyPr>
          <a:lstStyle/>
          <a:p>
            <a:r>
              <a:rPr lang="en-US" altLang="zh-CN" sz="3600" cap="none" dirty="0">
                <a:latin typeface="Times New Roman" panose="02020603050405020304" pitchFamily="18" charset="0"/>
                <a:cs typeface="Times New Roman" panose="02020603050405020304" pitchFamily="18" charset="0"/>
              </a:rPr>
              <a:t>CariGANs</a:t>
            </a:r>
            <a:r>
              <a:rPr lang="zh-CN" altLang="en-US" sz="3600" dirty="0"/>
              <a:t>是什么</a:t>
            </a:r>
            <a:br>
              <a:rPr lang="en-US" altLang="zh-CN" sz="3600" dirty="0"/>
            </a:br>
            <a:br>
              <a:rPr lang="en-US" altLang="zh-CN" sz="2000" i="1" dirty="0"/>
            </a:br>
            <a:r>
              <a:rPr lang="en-US" altLang="zh-CN" sz="2000" cap="none" dirty="0"/>
              <a:t>CariGeoGAN</a:t>
            </a:r>
            <a:r>
              <a:rPr lang="zh-CN" altLang="en-US" sz="2000" cap="none" dirty="0"/>
              <a:t>损失定义</a:t>
            </a:r>
            <a:br>
              <a:rPr lang="zh-CN" altLang="zh-CN" dirty="0"/>
            </a:br>
            <a:endParaRPr kumimoji="1" lang="zh-CN" altLang="en-US" sz="1800" dirty="0"/>
          </a:p>
        </p:txBody>
      </p:sp>
      <p:sp>
        <p:nvSpPr>
          <p:cNvPr id="4" name="内容占位符 3">
            <a:extLst>
              <a:ext uri="{FF2B5EF4-FFF2-40B4-BE49-F238E27FC236}">
                <a16:creationId xmlns:a16="http://schemas.microsoft.com/office/drawing/2014/main" id="{73995227-7E16-1643-9A46-34D141597FA9}"/>
              </a:ext>
            </a:extLst>
          </p:cNvPr>
          <p:cNvSpPr>
            <a:spLocks noGrp="1"/>
          </p:cNvSpPr>
          <p:nvPr>
            <p:ph idx="1"/>
          </p:nvPr>
        </p:nvSpPr>
        <p:spPr/>
        <p:txBody>
          <a:bodyPr/>
          <a:lstStyle/>
          <a:p>
            <a:r>
              <a:rPr lang="zh-CN" altLang="en-US" dirty="0"/>
              <a:t>对抗损失</a:t>
            </a:r>
            <a:endParaRPr lang="en-US" altLang="zh-CN" dirty="0"/>
          </a:p>
          <a:p>
            <a:pPr marL="0" indent="0">
              <a:buNone/>
            </a:pPr>
            <a:endParaRPr lang="en-US" altLang="zh-CN" dirty="0"/>
          </a:p>
          <a:p>
            <a:endParaRPr lang="en-US" altLang="zh-CN" dirty="0"/>
          </a:p>
          <a:p>
            <a:r>
              <a:rPr lang="zh-CN" altLang="en-US" dirty="0"/>
              <a:t>双向循环一致性损失</a:t>
            </a:r>
            <a:endParaRPr lang="en-US" altLang="zh-CN" dirty="0"/>
          </a:p>
          <a:p>
            <a:pPr marL="0" indent="0">
              <a:buNone/>
            </a:pPr>
            <a:endParaRPr lang="en-US" altLang="zh-CN" dirty="0"/>
          </a:p>
          <a:p>
            <a:pPr marL="0" indent="0">
              <a:buNone/>
            </a:pPr>
            <a:endParaRPr lang="en-US" altLang="zh-CN" dirty="0"/>
          </a:p>
          <a:p>
            <a:r>
              <a:rPr lang="zh-CN" altLang="en-US" dirty="0"/>
              <a:t>特征损失</a:t>
            </a:r>
          </a:p>
        </p:txBody>
      </p:sp>
      <p:pic>
        <p:nvPicPr>
          <p:cNvPr id="6" name="图片 5">
            <a:extLst>
              <a:ext uri="{FF2B5EF4-FFF2-40B4-BE49-F238E27FC236}">
                <a16:creationId xmlns:a16="http://schemas.microsoft.com/office/drawing/2014/main" id="{B8F925C0-685C-8E4A-A441-6A6C3DEF59B9}"/>
              </a:ext>
            </a:extLst>
          </p:cNvPr>
          <p:cNvPicPr/>
          <p:nvPr/>
        </p:nvPicPr>
        <p:blipFill>
          <a:blip r:embed="rId2"/>
          <a:stretch>
            <a:fillRect/>
          </a:stretch>
        </p:blipFill>
        <p:spPr>
          <a:xfrm>
            <a:off x="4849091" y="2015732"/>
            <a:ext cx="5014595" cy="875665"/>
          </a:xfrm>
          <a:prstGeom prst="rect">
            <a:avLst/>
          </a:prstGeom>
        </p:spPr>
      </p:pic>
      <p:pic>
        <p:nvPicPr>
          <p:cNvPr id="7" name="图片 6">
            <a:extLst>
              <a:ext uri="{FF2B5EF4-FFF2-40B4-BE49-F238E27FC236}">
                <a16:creationId xmlns:a16="http://schemas.microsoft.com/office/drawing/2014/main" id="{7581693C-1EA7-7445-8669-AB10F06818B8}"/>
              </a:ext>
            </a:extLst>
          </p:cNvPr>
          <p:cNvPicPr/>
          <p:nvPr/>
        </p:nvPicPr>
        <p:blipFill>
          <a:blip r:embed="rId3"/>
          <a:stretch>
            <a:fillRect/>
          </a:stretch>
        </p:blipFill>
        <p:spPr>
          <a:xfrm>
            <a:off x="4849091" y="3373690"/>
            <a:ext cx="4936490" cy="734695"/>
          </a:xfrm>
          <a:prstGeom prst="rect">
            <a:avLst/>
          </a:prstGeom>
        </p:spPr>
      </p:pic>
      <p:pic>
        <p:nvPicPr>
          <p:cNvPr id="8" name="图片 7">
            <a:extLst>
              <a:ext uri="{FF2B5EF4-FFF2-40B4-BE49-F238E27FC236}">
                <a16:creationId xmlns:a16="http://schemas.microsoft.com/office/drawing/2014/main" id="{8A7A3318-9C76-D541-9F3F-2488C77626EF}"/>
              </a:ext>
            </a:extLst>
          </p:cNvPr>
          <p:cNvPicPr/>
          <p:nvPr/>
        </p:nvPicPr>
        <p:blipFill>
          <a:blip r:embed="rId4"/>
          <a:stretch>
            <a:fillRect/>
          </a:stretch>
        </p:blipFill>
        <p:spPr>
          <a:xfrm>
            <a:off x="4849091" y="5047417"/>
            <a:ext cx="5288915" cy="412750"/>
          </a:xfrm>
          <a:prstGeom prst="rect">
            <a:avLst/>
          </a:prstGeom>
        </p:spPr>
      </p:pic>
    </p:spTree>
    <p:extLst>
      <p:ext uri="{BB962C8B-B14F-4D97-AF65-F5344CB8AC3E}">
        <p14:creationId xmlns:p14="http://schemas.microsoft.com/office/powerpoint/2010/main" val="1990018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779E1835-1871-BF48-BAF6-8FCF211011D2}"/>
              </a:ext>
            </a:extLst>
          </p:cNvPr>
          <p:cNvSpPr>
            <a:spLocks noGrp="1"/>
          </p:cNvSpPr>
          <p:nvPr>
            <p:ph type="title"/>
          </p:nvPr>
        </p:nvSpPr>
        <p:spPr/>
        <p:txBody>
          <a:bodyPr>
            <a:normAutofit fontScale="90000"/>
          </a:bodyPr>
          <a:lstStyle/>
          <a:p>
            <a:r>
              <a:rPr lang="en-US" altLang="zh-CN" sz="3600" cap="none" dirty="0">
                <a:latin typeface="Times New Roman" panose="02020603050405020304" pitchFamily="18" charset="0"/>
                <a:cs typeface="Times New Roman" panose="02020603050405020304" pitchFamily="18" charset="0"/>
              </a:rPr>
              <a:t>CariGANs</a:t>
            </a:r>
            <a:r>
              <a:rPr lang="zh-CN" altLang="en-US" sz="3600" dirty="0"/>
              <a:t>是什么</a:t>
            </a:r>
            <a:br>
              <a:rPr lang="en-US" altLang="zh-CN" sz="3600" dirty="0"/>
            </a:br>
            <a:br>
              <a:rPr lang="en-US" altLang="zh-CN" sz="2000" i="1" dirty="0"/>
            </a:br>
            <a:r>
              <a:rPr lang="en-US" altLang="zh-CN" sz="2000" cap="none" dirty="0"/>
              <a:t>CariGeoGAN</a:t>
            </a:r>
            <a:r>
              <a:rPr lang="zh-CN" altLang="en-US" sz="2000" cap="none" dirty="0"/>
              <a:t>损失对效果的影响</a:t>
            </a:r>
            <a:br>
              <a:rPr lang="zh-CN" altLang="zh-CN" dirty="0"/>
            </a:br>
            <a:endParaRPr kumimoji="1" lang="zh-CN" altLang="en-US" sz="1800" dirty="0"/>
          </a:p>
        </p:txBody>
      </p:sp>
      <p:pic>
        <p:nvPicPr>
          <p:cNvPr id="9" name="内容占位符 8">
            <a:extLst>
              <a:ext uri="{FF2B5EF4-FFF2-40B4-BE49-F238E27FC236}">
                <a16:creationId xmlns:a16="http://schemas.microsoft.com/office/drawing/2014/main" id="{E6B5B3B4-2E11-384E-884E-BB9B8B21148D}"/>
              </a:ext>
            </a:extLst>
          </p:cNvPr>
          <p:cNvPicPr>
            <a:picLocks noGrp="1"/>
          </p:cNvPicPr>
          <p:nvPr>
            <p:ph idx="1"/>
          </p:nvPr>
        </p:nvPicPr>
        <p:blipFill>
          <a:blip r:embed="rId2"/>
          <a:stretch>
            <a:fillRect/>
          </a:stretch>
        </p:blipFill>
        <p:spPr>
          <a:xfrm>
            <a:off x="4127223" y="2016125"/>
            <a:ext cx="4251879" cy="3449638"/>
          </a:xfrm>
          <a:prstGeom prst="rect">
            <a:avLst/>
          </a:prstGeom>
          <a:noFill/>
          <a:ln w="9525">
            <a:noFill/>
          </a:ln>
        </p:spPr>
      </p:pic>
      <p:sp>
        <p:nvSpPr>
          <p:cNvPr id="3" name="文本框 2">
            <a:extLst>
              <a:ext uri="{FF2B5EF4-FFF2-40B4-BE49-F238E27FC236}">
                <a16:creationId xmlns:a16="http://schemas.microsoft.com/office/drawing/2014/main" id="{D949F9F0-5C19-7040-921B-EE70991E2536}"/>
              </a:ext>
            </a:extLst>
          </p:cNvPr>
          <p:cNvSpPr txBox="1"/>
          <p:nvPr/>
        </p:nvSpPr>
        <p:spPr>
          <a:xfrm>
            <a:off x="5521231" y="5726837"/>
            <a:ext cx="1463862" cy="246221"/>
          </a:xfrm>
          <a:prstGeom prst="rect">
            <a:avLst/>
          </a:prstGeom>
          <a:noFill/>
        </p:spPr>
        <p:txBody>
          <a:bodyPr wrap="none" rtlCol="0">
            <a:spAutoFit/>
          </a:bodyPr>
          <a:lstStyle/>
          <a:p>
            <a:r>
              <a:rPr kumimoji="1" lang="zh-CN" altLang="en-US" sz="1000" dirty="0">
                <a:latin typeface="Songti SC" panose="02010600040101010101" pitchFamily="2" charset="-122"/>
                <a:ea typeface="Songti SC" panose="02010600040101010101" pitchFamily="2" charset="-122"/>
              </a:rPr>
              <a:t>图</a:t>
            </a:r>
            <a:r>
              <a:rPr kumimoji="1" lang="en-US" altLang="zh-CN" sz="1000" dirty="0">
                <a:latin typeface="Songti SC" panose="02010600040101010101" pitchFamily="2" charset="-122"/>
                <a:ea typeface="Songti SC" panose="02010600040101010101" pitchFamily="2" charset="-122"/>
              </a:rPr>
              <a:t>4</a:t>
            </a:r>
            <a:r>
              <a:rPr kumimoji="1" lang="zh-CN" altLang="en-US" sz="1000" dirty="0">
                <a:latin typeface="Songti SC" panose="02010600040101010101" pitchFamily="2" charset="-122"/>
                <a:ea typeface="Songti SC" panose="02010600040101010101" pitchFamily="2" charset="-122"/>
              </a:rPr>
              <a:t>  损失对效果的影响</a:t>
            </a:r>
          </a:p>
        </p:txBody>
      </p:sp>
    </p:spTree>
    <p:extLst>
      <p:ext uri="{BB962C8B-B14F-4D97-AF65-F5344CB8AC3E}">
        <p14:creationId xmlns:p14="http://schemas.microsoft.com/office/powerpoint/2010/main" val="993314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7427F-A83E-9641-B890-714B38C96479}"/>
              </a:ext>
            </a:extLst>
          </p:cNvPr>
          <p:cNvSpPr>
            <a:spLocks noGrp="1"/>
          </p:cNvSpPr>
          <p:nvPr>
            <p:ph type="title"/>
          </p:nvPr>
        </p:nvSpPr>
        <p:spPr/>
        <p:txBody>
          <a:bodyPr>
            <a:normAutofit fontScale="90000"/>
          </a:bodyPr>
          <a:lstStyle/>
          <a:p>
            <a:r>
              <a:rPr lang="en-US" altLang="zh-CN" sz="3600" cap="none" dirty="0">
                <a:latin typeface="Times New Roman" panose="02020603050405020304" pitchFamily="18" charset="0"/>
                <a:cs typeface="Times New Roman" panose="02020603050405020304" pitchFamily="18" charset="0"/>
              </a:rPr>
              <a:t>CariGANs</a:t>
            </a:r>
            <a:r>
              <a:rPr lang="zh-CN" altLang="en-US" sz="3600" dirty="0"/>
              <a:t>是什么</a:t>
            </a:r>
            <a:br>
              <a:rPr lang="en-US" altLang="zh-CN" sz="3600" dirty="0"/>
            </a:br>
            <a:br>
              <a:rPr lang="en-US" altLang="zh-CN" sz="2000" i="1" dirty="0"/>
            </a:br>
            <a:r>
              <a:rPr lang="en-US" altLang="zh-CN" sz="2000" cap="none" dirty="0"/>
              <a:t>CariStyGAN</a:t>
            </a:r>
            <a:br>
              <a:rPr lang="zh-CN" altLang="zh-CN" dirty="0"/>
            </a:br>
            <a:br>
              <a:rPr lang="zh-CN" altLang="zh-CN" dirty="0"/>
            </a:br>
            <a:endParaRPr kumimoji="1" lang="zh-CN" altLang="en-US" sz="1800" dirty="0"/>
          </a:p>
        </p:txBody>
      </p:sp>
      <p:pic>
        <p:nvPicPr>
          <p:cNvPr id="11" name="内容占位符 10">
            <a:extLst>
              <a:ext uri="{FF2B5EF4-FFF2-40B4-BE49-F238E27FC236}">
                <a16:creationId xmlns:a16="http://schemas.microsoft.com/office/drawing/2014/main" id="{691E972E-FC2E-E74D-83F8-C6074E767D65}"/>
              </a:ext>
            </a:extLst>
          </p:cNvPr>
          <p:cNvPicPr>
            <a:picLocks noGrp="1"/>
          </p:cNvPicPr>
          <p:nvPr>
            <p:ph idx="1"/>
          </p:nvPr>
        </p:nvPicPr>
        <p:blipFill>
          <a:blip r:embed="rId2"/>
          <a:stretch>
            <a:fillRect/>
          </a:stretch>
        </p:blipFill>
        <p:spPr>
          <a:xfrm>
            <a:off x="1990268" y="2016125"/>
            <a:ext cx="8525789" cy="3449638"/>
          </a:xfrm>
          <a:prstGeom prst="rect">
            <a:avLst/>
          </a:prstGeom>
        </p:spPr>
      </p:pic>
      <p:sp>
        <p:nvSpPr>
          <p:cNvPr id="5" name="文本框 4">
            <a:extLst>
              <a:ext uri="{FF2B5EF4-FFF2-40B4-BE49-F238E27FC236}">
                <a16:creationId xmlns:a16="http://schemas.microsoft.com/office/drawing/2014/main" id="{E5292CEE-0C7A-DB4A-9EE4-B551363C8F17}"/>
              </a:ext>
            </a:extLst>
          </p:cNvPr>
          <p:cNvSpPr txBox="1"/>
          <p:nvPr/>
        </p:nvSpPr>
        <p:spPr>
          <a:xfrm>
            <a:off x="4980951" y="5727692"/>
            <a:ext cx="2230098" cy="246221"/>
          </a:xfrm>
          <a:prstGeom prst="rect">
            <a:avLst/>
          </a:prstGeom>
          <a:noFill/>
        </p:spPr>
        <p:txBody>
          <a:bodyPr wrap="none" rtlCol="0">
            <a:spAutoFit/>
          </a:bodyPr>
          <a:lstStyle/>
          <a:p>
            <a:r>
              <a:rPr kumimoji="1" lang="zh-CN" altLang="en-US" sz="1000" dirty="0">
                <a:latin typeface="Songti SC" panose="02010600040101010101" pitchFamily="2" charset="-122"/>
                <a:ea typeface="Songti SC" panose="02010600040101010101" pitchFamily="2" charset="-122"/>
              </a:rPr>
              <a:t>图</a:t>
            </a:r>
            <a:r>
              <a:rPr kumimoji="1" lang="en-US" altLang="zh-CN" sz="1000" dirty="0">
                <a:latin typeface="Songti SC" panose="02010600040101010101" pitchFamily="2" charset="-122"/>
                <a:ea typeface="Songti SC" panose="02010600040101010101" pitchFamily="2" charset="-122"/>
              </a:rPr>
              <a:t>5</a:t>
            </a:r>
            <a:r>
              <a:rPr kumimoji="1" lang="zh-CN" altLang="en-US" sz="1000" dirty="0">
                <a:latin typeface="Songti SC" panose="02010600040101010101" pitchFamily="2" charset="-122"/>
                <a:ea typeface="Songti SC" panose="02010600040101010101" pitchFamily="2" charset="-122"/>
              </a:rPr>
              <a:t> 各式</a:t>
            </a:r>
            <a:r>
              <a:rPr kumimoji="1" lang="en-US" altLang="zh-CN" sz="1000" dirty="0">
                <a:latin typeface="Songti SC" panose="02010600040101010101" pitchFamily="2" charset="-122"/>
                <a:ea typeface="Songti SC" panose="02010600040101010101" pitchFamily="2" charset="-122"/>
              </a:rPr>
              <a:t>GAN</a:t>
            </a:r>
            <a:r>
              <a:rPr kumimoji="1" lang="zh-CN" altLang="en-US" sz="1000" dirty="0">
                <a:latin typeface="Songti SC" panose="02010600040101010101" pitchFamily="2" charset="-122"/>
                <a:ea typeface="Songti SC" panose="02010600040101010101" pitchFamily="2" charset="-122"/>
              </a:rPr>
              <a:t>对漫画风格的生成效果</a:t>
            </a:r>
          </a:p>
        </p:txBody>
      </p:sp>
    </p:spTree>
    <p:extLst>
      <p:ext uri="{BB962C8B-B14F-4D97-AF65-F5344CB8AC3E}">
        <p14:creationId xmlns:p14="http://schemas.microsoft.com/office/powerpoint/2010/main" val="39218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CD1DDA04-682D-D641-92BB-A8D5DE82C37A}"/>
              </a:ext>
            </a:extLst>
          </p:cNvPr>
          <p:cNvSpPr>
            <a:spLocks noGrp="1"/>
          </p:cNvSpPr>
          <p:nvPr>
            <p:ph type="title"/>
          </p:nvPr>
        </p:nvSpPr>
        <p:spPr/>
        <p:txBody>
          <a:bodyPr>
            <a:normAutofit fontScale="90000"/>
          </a:bodyPr>
          <a:lstStyle/>
          <a:p>
            <a:r>
              <a:rPr lang="en-US" altLang="zh-CN" sz="3600" cap="none" dirty="0">
                <a:latin typeface="Times New Roman" panose="02020603050405020304" pitchFamily="18" charset="0"/>
                <a:cs typeface="Times New Roman" panose="02020603050405020304" pitchFamily="18" charset="0"/>
              </a:rPr>
              <a:t>CariGANs</a:t>
            </a:r>
            <a:r>
              <a:rPr lang="zh-CN" altLang="en-US" sz="3600" dirty="0"/>
              <a:t>是什么</a:t>
            </a:r>
            <a:br>
              <a:rPr lang="en-US" altLang="zh-CN" sz="3600" dirty="0"/>
            </a:br>
            <a:br>
              <a:rPr lang="en-US" altLang="zh-CN" sz="2000" i="1" dirty="0"/>
            </a:br>
            <a:r>
              <a:rPr lang="en-US" altLang="zh-CN" sz="2000" cap="none" dirty="0"/>
              <a:t>CariStyGAN</a:t>
            </a:r>
            <a:br>
              <a:rPr lang="zh-CN" altLang="zh-CN" dirty="0"/>
            </a:br>
            <a:br>
              <a:rPr lang="zh-CN" altLang="zh-CN" dirty="0"/>
            </a:br>
            <a:endParaRPr kumimoji="1" lang="zh-CN" altLang="en-US" sz="1800" dirty="0"/>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73995227-7E16-1643-9A46-34D141597FA9}"/>
                  </a:ext>
                </a:extLst>
              </p:cNvPr>
              <p:cNvSpPr>
                <a:spLocks noGrp="1"/>
              </p:cNvSpPr>
              <p:nvPr>
                <p:ph idx="1"/>
              </p:nvPr>
            </p:nvSpPr>
            <p:spPr/>
            <p:txBody>
              <a:bodyPr/>
              <a:lstStyle/>
              <a:p>
                <a:r>
                  <a:rPr lang="zh-CN" altLang="zh-CN" dirty="0"/>
                  <a:t>与传统的自动编码器结构不同，论文中设计了一个新的自动编码器，由两个编码器和一个解码器组成，数据来自于每个域</a:t>
                </a:r>
                <a:r>
                  <a:rPr lang="en-US" altLang="zh-CN" dirty="0"/>
                  <a:t>I</a:t>
                </a:r>
                <a14:m>
                  <m:oMath xmlns:m="http://schemas.openxmlformats.org/officeDocument/2006/math">
                    <m:r>
                      <a:rPr lang="en-US" altLang="zh-CN"/>
                      <m:t>(</m:t>
                    </m:r>
                    <m:r>
                      <m:rPr>
                        <m:sty m:val="p"/>
                      </m:rPr>
                      <a:rPr lang="en-US" altLang="zh-CN"/>
                      <m:t>I</m:t>
                    </m:r>
                    <m:r>
                      <a:rPr lang="en-US" altLang="zh-CN"/>
                      <m:t>=</m:t>
                    </m:r>
                    <m:r>
                      <m:rPr>
                        <m:sty m:val="p"/>
                      </m:rPr>
                      <a:rPr lang="en-US" altLang="zh-CN"/>
                      <m:t>X</m:t>
                    </m:r>
                    <m:r>
                      <a:rPr lang="en-US" altLang="zh-CN"/>
                      <m:t>,</m:t>
                    </m:r>
                    <m:sSup>
                      <m:sSupPr>
                        <m:ctrlPr>
                          <a:rPr lang="zh-CN" altLang="zh-CN" i="1"/>
                        </m:ctrlPr>
                      </m:sSupPr>
                      <m:e>
                        <m:r>
                          <a:rPr lang="en-US" altLang="zh-CN"/>
                          <m:t> </m:t>
                        </m:r>
                        <m:r>
                          <m:rPr>
                            <m:sty m:val="p"/>
                          </m:rPr>
                          <a:rPr lang="en-US" altLang="zh-CN"/>
                          <m:t>Y</m:t>
                        </m:r>
                      </m:e>
                      <m:sup>
                        <m:r>
                          <a:rPr lang="en-US" altLang="zh-CN" i="1"/>
                          <m:t>′</m:t>
                        </m:r>
                      </m:sup>
                    </m:sSup>
                    <m:r>
                      <a:rPr lang="en-US" altLang="zh-CN"/>
                      <m:t>)</m:t>
                    </m:r>
                  </m:oMath>
                </a14:m>
                <a:r>
                  <a:rPr lang="zh-CN" altLang="zh-CN" dirty="0"/>
                  <a:t>的图像。内容编码器和样式编码器分别将输入图像</a:t>
                </a:r>
                <a14:m>
                  <m:oMath xmlns:m="http://schemas.openxmlformats.org/officeDocument/2006/math">
                    <m:sSub>
                      <m:sSubPr>
                        <m:ctrlPr>
                          <a:rPr lang="zh-CN" altLang="zh-CN" i="1"/>
                        </m:ctrlPr>
                      </m:sSubPr>
                      <m:e>
                        <m:r>
                          <a:rPr lang="en-US" altLang="zh-CN" i="1"/>
                          <m:t>𝑧</m:t>
                        </m:r>
                      </m:e>
                      <m:sub>
                        <m:r>
                          <a:rPr lang="en-US" altLang="zh-CN" i="1"/>
                          <m:t>𝐼</m:t>
                        </m:r>
                      </m:sub>
                    </m:sSub>
                  </m:oMath>
                </a14:m>
                <a:r>
                  <a:rPr lang="en-US" altLang="zh-CN" dirty="0"/>
                  <a:t>∈I</a:t>
                </a:r>
                <a:r>
                  <a:rPr lang="zh-CN" altLang="zh-CN" dirty="0"/>
                  <a:t>分解为内容码</a:t>
                </a:r>
                <a14:m>
                  <m:oMath xmlns:m="http://schemas.openxmlformats.org/officeDocument/2006/math">
                    <m:sSub>
                      <m:sSubPr>
                        <m:ctrlPr>
                          <a:rPr lang="zh-CN" altLang="zh-CN" i="1"/>
                        </m:ctrlPr>
                      </m:sSubPr>
                      <m:e>
                        <m:r>
                          <a:rPr lang="en-US" altLang="zh-CN" i="1"/>
                          <m:t>𝑐</m:t>
                        </m:r>
                      </m:e>
                      <m:sub>
                        <m:r>
                          <a:rPr lang="en-US" altLang="zh-CN" i="1"/>
                          <m:t>𝐼</m:t>
                        </m:r>
                      </m:sub>
                    </m:sSub>
                  </m:oMath>
                </a14:m>
                <a:r>
                  <a:rPr lang="zh-CN" altLang="zh-CN" dirty="0"/>
                  <a:t>和样式码</a:t>
                </a:r>
                <a14:m>
                  <m:oMath xmlns:m="http://schemas.openxmlformats.org/officeDocument/2006/math">
                    <m:sSub>
                      <m:sSubPr>
                        <m:ctrlPr>
                          <a:rPr lang="zh-CN" altLang="zh-CN" i="1"/>
                        </m:ctrlPr>
                      </m:sSubPr>
                      <m:e>
                        <m:r>
                          <a:rPr lang="en-US" altLang="zh-CN" i="1"/>
                          <m:t>𝑠</m:t>
                        </m:r>
                      </m:e>
                      <m:sub>
                        <m:r>
                          <a:rPr lang="en-US" altLang="zh-CN" i="1"/>
                          <m:t>𝐼</m:t>
                        </m:r>
                      </m:sub>
                    </m:sSub>
                  </m:oMath>
                </a14:m>
                <a:r>
                  <a:rPr lang="zh-CN" altLang="zh-CN" dirty="0"/>
                  <a:t>。解码器</a:t>
                </a:r>
                <a14:m>
                  <m:oMath xmlns:m="http://schemas.openxmlformats.org/officeDocument/2006/math">
                    <m:sSub>
                      <m:sSubPr>
                        <m:ctrlPr>
                          <a:rPr lang="zh-CN" altLang="zh-CN" i="1"/>
                        </m:ctrlPr>
                      </m:sSubPr>
                      <m:e>
                        <m:r>
                          <a:rPr lang="en-US" altLang="zh-CN" i="1"/>
                          <m:t>𝑅</m:t>
                        </m:r>
                      </m:e>
                      <m:sub>
                        <m:r>
                          <a:rPr lang="en-US" altLang="zh-CN" i="1"/>
                          <m:t>𝐼</m:t>
                        </m:r>
                      </m:sub>
                    </m:sSub>
                  </m:oMath>
                </a14:m>
                <a:r>
                  <a:rPr lang="zh-CN" altLang="zh-CN" dirty="0"/>
                  <a:t>由这两部分进行重构，重新生成输入图像。图</a:t>
                </a:r>
                <a:r>
                  <a:rPr lang="en-US" altLang="zh-CN" dirty="0"/>
                  <a:t>6</a:t>
                </a:r>
                <a:r>
                  <a:rPr lang="zh-CN" altLang="zh-CN" dirty="0"/>
                  <a:t>展示了正向传播中的整体架构，通过交换两个域的编码器</a:t>
                </a:r>
                <a:r>
                  <a:rPr lang="en-US" altLang="zh-CN" dirty="0"/>
                  <a:t>-</a:t>
                </a:r>
                <a:r>
                  <a:rPr lang="zh-CN" altLang="zh-CN" dirty="0"/>
                  <a:t>解码器对来执行图像</a:t>
                </a:r>
                <a:r>
                  <a:rPr lang="en-US" altLang="zh-CN" dirty="0"/>
                  <a:t>-</a:t>
                </a:r>
                <a:r>
                  <a:rPr lang="zh-CN" altLang="zh-CN" dirty="0"/>
                  <a:t>图像转换。基于这种架构，前向映射</a:t>
                </a:r>
                <a14:m>
                  <m:oMath xmlns:m="http://schemas.openxmlformats.org/officeDocument/2006/math">
                    <m:sSub>
                      <m:sSubPr>
                        <m:ctrlPr>
                          <a:rPr lang="zh-CN" altLang="zh-CN" i="1"/>
                        </m:ctrlPr>
                      </m:sSubPr>
                      <m:e>
                        <m:r>
                          <a:rPr lang="en-US" altLang="zh-CN" i="1"/>
                          <m:t>𝛷</m:t>
                        </m:r>
                      </m:e>
                      <m:sub>
                        <m:r>
                          <a:rPr lang="en-US" altLang="zh-CN" i="1"/>
                          <m:t>𝑎𝑝𝑝</m:t>
                        </m:r>
                      </m:sub>
                    </m:sSub>
                  </m:oMath>
                </a14:m>
                <a:r>
                  <a:rPr lang="en-US" altLang="zh-CN" dirty="0"/>
                  <a:t>: X</a:t>
                </a:r>
                <a:r>
                  <a:rPr lang="zh-CN" altLang="zh-CN" dirty="0"/>
                  <a:t>→</a:t>
                </a:r>
                <a:r>
                  <a:rPr lang="en-US" altLang="zh-CN" dirty="0"/>
                  <a:t>Y'</a:t>
                </a:r>
                <a:r>
                  <a:rPr lang="zh-CN" altLang="zh-CN" dirty="0"/>
                  <a:t>由</a:t>
                </a:r>
                <a14:m>
                  <m:oMath xmlns:m="http://schemas.openxmlformats.org/officeDocument/2006/math">
                    <m:sSub>
                      <m:sSubPr>
                        <m:ctrlPr>
                          <a:rPr lang="zh-CN" altLang="zh-CN" i="1"/>
                        </m:ctrlPr>
                      </m:sSubPr>
                      <m:e>
                        <m:r>
                          <a:rPr lang="en-US" altLang="zh-CN" i="1"/>
                          <m:t>𝐸</m:t>
                        </m:r>
                      </m:e>
                      <m:sub>
                        <m:r>
                          <a:rPr lang="en-US" altLang="zh-CN" i="1"/>
                          <m:t>𝑋</m:t>
                        </m:r>
                      </m:sub>
                    </m:sSub>
                    <m:r>
                      <a:rPr lang="en-US" altLang="zh-CN"/>
                      <m:t>+ </m:t>
                    </m:r>
                    <m:sSub>
                      <m:sSubPr>
                        <m:ctrlPr>
                          <a:rPr lang="zh-CN" altLang="zh-CN" i="1"/>
                        </m:ctrlPr>
                      </m:sSubPr>
                      <m:e>
                        <m:r>
                          <a:rPr lang="en-US" altLang="zh-CN" i="1"/>
                          <m:t>𝑅</m:t>
                        </m:r>
                      </m:e>
                      <m:sub>
                        <m:sSup>
                          <m:sSupPr>
                            <m:ctrlPr>
                              <a:rPr lang="zh-CN" altLang="zh-CN" i="1"/>
                            </m:ctrlPr>
                          </m:sSupPr>
                          <m:e>
                            <m:r>
                              <a:rPr lang="en-US" altLang="zh-CN" i="1"/>
                              <m:t>𝑌</m:t>
                            </m:r>
                          </m:e>
                          <m:sup>
                            <m:r>
                              <a:rPr lang="en-US" altLang="zh-CN" i="1"/>
                              <m:t>′</m:t>
                            </m:r>
                          </m:sup>
                        </m:sSup>
                      </m:sub>
                    </m:sSub>
                  </m:oMath>
                </a14:m>
                <a:r>
                  <a:rPr lang="zh-CN" altLang="zh-CN" dirty="0"/>
                  <a:t>实现，而后向映射</a:t>
                </a:r>
                <a14:m>
                  <m:oMath xmlns:m="http://schemas.openxmlformats.org/officeDocument/2006/math">
                    <m:sSubSup>
                      <m:sSubSupPr>
                        <m:ctrlPr>
                          <a:rPr lang="zh-CN" altLang="zh-CN" i="1"/>
                        </m:ctrlPr>
                      </m:sSubSupPr>
                      <m:e>
                        <m:r>
                          <a:rPr lang="en-US" altLang="zh-CN" i="1"/>
                          <m:t>𝛷</m:t>
                        </m:r>
                      </m:e>
                      <m:sub>
                        <m:r>
                          <a:rPr lang="en-US" altLang="zh-CN" i="1"/>
                          <m:t>𝑎𝑝𝑝</m:t>
                        </m:r>
                      </m:sub>
                      <m:sup>
                        <m:r>
                          <a:rPr lang="en-US" altLang="zh-CN" i="1"/>
                          <m:t>−</m:t>
                        </m:r>
                        <m:r>
                          <a:rPr lang="en-US" altLang="zh-CN"/>
                          <m:t>1</m:t>
                        </m:r>
                      </m:sup>
                    </m:sSubSup>
                  </m:oMath>
                </a14:m>
                <a:r>
                  <a:rPr lang="en-US" altLang="zh-CN" dirty="0"/>
                  <a:t>: Y'→X</a:t>
                </a:r>
                <a:r>
                  <a:rPr lang="zh-CN" altLang="zh-CN" dirty="0"/>
                  <a:t>由</a:t>
                </a:r>
                <a14:m>
                  <m:oMath xmlns:m="http://schemas.openxmlformats.org/officeDocument/2006/math">
                    <m:sSub>
                      <m:sSubPr>
                        <m:ctrlPr>
                          <a:rPr lang="zh-CN" altLang="zh-CN" i="1"/>
                        </m:ctrlPr>
                      </m:sSubPr>
                      <m:e>
                        <m:r>
                          <a:rPr lang="en-US" altLang="zh-CN" i="1"/>
                          <m:t>𝐸</m:t>
                        </m:r>
                      </m:e>
                      <m:sub>
                        <m:sSup>
                          <m:sSupPr>
                            <m:ctrlPr>
                              <a:rPr lang="zh-CN" altLang="zh-CN" i="1"/>
                            </m:ctrlPr>
                          </m:sSupPr>
                          <m:e>
                            <m:r>
                              <a:rPr lang="en-US" altLang="zh-CN" i="1"/>
                              <m:t>𝑌</m:t>
                            </m:r>
                          </m:e>
                          <m:sup>
                            <m:r>
                              <a:rPr lang="en-US" altLang="zh-CN" i="1"/>
                              <m:t>′</m:t>
                            </m:r>
                          </m:sup>
                        </m:sSup>
                      </m:sub>
                    </m:sSub>
                    <m:r>
                      <a:rPr lang="en-US" altLang="zh-CN"/>
                      <m:t>+ </m:t>
                    </m:r>
                    <m:sSub>
                      <m:sSubPr>
                        <m:ctrlPr>
                          <a:rPr lang="zh-CN" altLang="zh-CN" i="1"/>
                        </m:ctrlPr>
                      </m:sSubPr>
                      <m:e>
                        <m:r>
                          <a:rPr lang="en-US" altLang="zh-CN" i="1"/>
                          <m:t>𝑅</m:t>
                        </m:r>
                      </m:e>
                      <m:sub>
                        <m:r>
                          <m:rPr>
                            <m:sty m:val="p"/>
                          </m:rPr>
                          <a:rPr lang="en-US" altLang="zh-CN"/>
                          <m:t>X</m:t>
                        </m:r>
                      </m:sub>
                    </m:sSub>
                  </m:oMath>
                </a14:m>
                <a:r>
                  <a:rPr lang="zh-CN" altLang="zh-CN" dirty="0"/>
                  <a:t>实现。通过对不同的样式代码进行采样，可以实现映射变的丰富从而使生成的漫画风格也丰富多变。 </a:t>
                </a:r>
              </a:p>
            </p:txBody>
          </p:sp>
        </mc:Choice>
        <mc:Fallback>
          <p:sp>
            <p:nvSpPr>
              <p:cNvPr id="4" name="内容占位符 3">
                <a:extLst>
                  <a:ext uri="{FF2B5EF4-FFF2-40B4-BE49-F238E27FC236}">
                    <a16:creationId xmlns:a16="http://schemas.microsoft.com/office/drawing/2014/main" id="{73995227-7E16-1643-9A46-34D141597FA9}"/>
                  </a:ext>
                </a:extLst>
              </p:cNvPr>
              <p:cNvSpPr>
                <a:spLocks noGrp="1" noRot="1" noChangeAspect="1" noMove="1" noResize="1" noEditPoints="1" noAdjustHandles="1" noChangeArrowheads="1" noChangeShapeType="1" noTextEdit="1"/>
              </p:cNvSpPr>
              <p:nvPr>
                <p:ph idx="1"/>
              </p:nvPr>
            </p:nvSpPr>
            <p:spPr>
              <a:blipFill>
                <a:blip r:embed="rId2"/>
                <a:stretch>
                  <a:fillRect l="-396" r="-6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1234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5292CEE-0C7A-DB4A-9EE4-B551363C8F17}"/>
              </a:ext>
            </a:extLst>
          </p:cNvPr>
          <p:cNvSpPr txBox="1"/>
          <p:nvPr/>
        </p:nvSpPr>
        <p:spPr>
          <a:xfrm>
            <a:off x="5375290" y="5727347"/>
            <a:ext cx="1332416" cy="246221"/>
          </a:xfrm>
          <a:prstGeom prst="rect">
            <a:avLst/>
          </a:prstGeom>
          <a:noFill/>
        </p:spPr>
        <p:txBody>
          <a:bodyPr wrap="none" rtlCol="0">
            <a:spAutoFit/>
          </a:bodyPr>
          <a:lstStyle/>
          <a:p>
            <a:r>
              <a:rPr kumimoji="1" lang="zh-CN" altLang="en-US" sz="1000" dirty="0">
                <a:latin typeface="Songti SC" panose="02010600040101010101" pitchFamily="2" charset="-122"/>
                <a:ea typeface="Songti SC" panose="02010600040101010101" pitchFamily="2" charset="-122"/>
              </a:rPr>
              <a:t>图</a:t>
            </a:r>
            <a:r>
              <a:rPr kumimoji="1" lang="en-US" altLang="zh-CN" sz="1000" dirty="0">
                <a:latin typeface="Songti SC" panose="02010600040101010101" pitchFamily="2" charset="-122"/>
                <a:ea typeface="Songti SC" panose="02010600040101010101" pitchFamily="2" charset="-122"/>
              </a:rPr>
              <a:t>6</a:t>
            </a:r>
            <a:r>
              <a:rPr kumimoji="1" lang="zh-CN" altLang="en-US" sz="1000" dirty="0">
                <a:latin typeface="Songti SC" panose="02010600040101010101" pitchFamily="2" charset="-122"/>
                <a:ea typeface="Songti SC" panose="02010600040101010101" pitchFamily="2" charset="-122"/>
              </a:rPr>
              <a:t> </a:t>
            </a:r>
            <a:r>
              <a:rPr lang="en-US" altLang="zh-CN" sz="1000" dirty="0">
                <a:latin typeface="Songti SC" panose="02010600040101010101" pitchFamily="2" charset="-122"/>
                <a:ea typeface="Songti SC" panose="02010600040101010101" pitchFamily="2" charset="-122"/>
              </a:rPr>
              <a:t>CariStyGAN</a:t>
            </a:r>
            <a:r>
              <a:rPr lang="zh-CN" altLang="en-US" sz="1000" i="1" dirty="0">
                <a:latin typeface="Songti SC" panose="02010600040101010101" pitchFamily="2" charset="-122"/>
                <a:ea typeface="Songti SC" panose="02010600040101010101" pitchFamily="2" charset="-122"/>
              </a:rPr>
              <a:t>框架</a:t>
            </a:r>
            <a:endParaRPr kumimoji="1" lang="zh-CN" altLang="en-US" sz="1000" dirty="0">
              <a:latin typeface="Songti SC" panose="02010600040101010101" pitchFamily="2" charset="-122"/>
              <a:ea typeface="Songti SC" panose="02010600040101010101" pitchFamily="2" charset="-122"/>
            </a:endParaRPr>
          </a:p>
        </p:txBody>
      </p:sp>
      <p:sp>
        <p:nvSpPr>
          <p:cNvPr id="10" name="标题 1">
            <a:extLst>
              <a:ext uri="{FF2B5EF4-FFF2-40B4-BE49-F238E27FC236}">
                <a16:creationId xmlns:a16="http://schemas.microsoft.com/office/drawing/2014/main" id="{5795144B-D96E-4A47-A1F7-87D6239F02AC}"/>
              </a:ext>
            </a:extLst>
          </p:cNvPr>
          <p:cNvSpPr>
            <a:spLocks noGrp="1"/>
          </p:cNvSpPr>
          <p:nvPr>
            <p:ph type="title"/>
          </p:nvPr>
        </p:nvSpPr>
        <p:spPr/>
        <p:txBody>
          <a:bodyPr>
            <a:normAutofit fontScale="90000"/>
          </a:bodyPr>
          <a:lstStyle/>
          <a:p>
            <a:r>
              <a:rPr lang="en-US" altLang="zh-CN" sz="3600" cap="none" dirty="0">
                <a:latin typeface="Times New Roman" panose="02020603050405020304" pitchFamily="18" charset="0"/>
                <a:cs typeface="Times New Roman" panose="02020603050405020304" pitchFamily="18" charset="0"/>
              </a:rPr>
              <a:t>CariGANs</a:t>
            </a:r>
            <a:r>
              <a:rPr lang="zh-CN" altLang="en-US" sz="3600" dirty="0"/>
              <a:t>是什么</a:t>
            </a:r>
            <a:br>
              <a:rPr lang="en-US" altLang="zh-CN" sz="3600" dirty="0"/>
            </a:br>
            <a:br>
              <a:rPr lang="en-US" altLang="zh-CN" sz="2000" i="1" dirty="0"/>
            </a:br>
            <a:r>
              <a:rPr lang="en-US" altLang="zh-CN" sz="2000" cap="none" dirty="0"/>
              <a:t>CariStyGAN</a:t>
            </a:r>
            <a:br>
              <a:rPr lang="zh-CN" altLang="zh-CN" dirty="0"/>
            </a:br>
            <a:br>
              <a:rPr lang="zh-CN" altLang="zh-CN" dirty="0"/>
            </a:br>
            <a:endParaRPr kumimoji="1" lang="zh-CN" altLang="en-US" sz="1800" dirty="0"/>
          </a:p>
        </p:txBody>
      </p:sp>
      <p:pic>
        <p:nvPicPr>
          <p:cNvPr id="9" name="内容占位符 8">
            <a:extLst>
              <a:ext uri="{FF2B5EF4-FFF2-40B4-BE49-F238E27FC236}">
                <a16:creationId xmlns:a16="http://schemas.microsoft.com/office/drawing/2014/main" id="{8181FAAC-B5A8-9542-A99A-EF1C5A41A38E}"/>
              </a:ext>
            </a:extLst>
          </p:cNvPr>
          <p:cNvPicPr>
            <a:picLocks noGrp="1"/>
          </p:cNvPicPr>
          <p:nvPr>
            <p:ph idx="1"/>
          </p:nvPr>
        </p:nvPicPr>
        <p:blipFill>
          <a:blip r:embed="rId2"/>
          <a:stretch>
            <a:fillRect/>
          </a:stretch>
        </p:blipFill>
        <p:spPr>
          <a:xfrm>
            <a:off x="2329498" y="2016125"/>
            <a:ext cx="7847328" cy="3449638"/>
          </a:xfrm>
          <a:prstGeom prst="rect">
            <a:avLst/>
          </a:prstGeom>
        </p:spPr>
      </p:pic>
    </p:spTree>
    <p:extLst>
      <p:ext uri="{BB962C8B-B14F-4D97-AF65-F5344CB8AC3E}">
        <p14:creationId xmlns:p14="http://schemas.microsoft.com/office/powerpoint/2010/main" val="717987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7427F-A83E-9641-B890-714B38C96479}"/>
              </a:ext>
            </a:extLst>
          </p:cNvPr>
          <p:cNvSpPr>
            <a:spLocks noGrp="1"/>
          </p:cNvSpPr>
          <p:nvPr>
            <p:ph type="title"/>
          </p:nvPr>
        </p:nvSpPr>
        <p:spPr>
          <a:xfrm>
            <a:off x="1451578" y="805374"/>
            <a:ext cx="9603275" cy="1172562"/>
          </a:xfrm>
        </p:spPr>
        <p:txBody>
          <a:bodyPr>
            <a:normAutofit fontScale="90000"/>
          </a:bodyPr>
          <a:lstStyle/>
          <a:p>
            <a:r>
              <a:rPr lang="en-US" altLang="zh-CN" sz="3600" cap="none" dirty="0">
                <a:latin typeface="Times New Roman" panose="02020603050405020304" pitchFamily="18" charset="0"/>
                <a:cs typeface="Times New Roman" panose="02020603050405020304" pitchFamily="18" charset="0"/>
              </a:rPr>
              <a:t>CariGANs</a:t>
            </a:r>
            <a:r>
              <a:rPr lang="zh-CN" altLang="en-US" sz="3600" dirty="0"/>
              <a:t>是什么</a:t>
            </a:r>
            <a:br>
              <a:rPr lang="en-US" altLang="zh-CN" sz="3600" dirty="0"/>
            </a:br>
            <a:br>
              <a:rPr lang="en-US" altLang="zh-CN" sz="2000" i="1" dirty="0"/>
            </a:br>
            <a:r>
              <a:rPr lang="en-US" altLang="zh-CN" sz="2000" cap="none" dirty="0"/>
              <a:t>CariStyGAN</a:t>
            </a:r>
            <a:r>
              <a:rPr lang="zh-CN" altLang="en-US" sz="2000" dirty="0"/>
              <a:t>损失定义</a:t>
            </a:r>
            <a:br>
              <a:rPr lang="zh-CN" altLang="zh-CN" dirty="0"/>
            </a:br>
            <a:endParaRPr kumimoji="1" lang="zh-CN" altLang="en-US" sz="1800" dirty="0"/>
          </a:p>
        </p:txBody>
      </p:sp>
      <p:sp>
        <p:nvSpPr>
          <p:cNvPr id="4" name="内容占位符 3">
            <a:extLst>
              <a:ext uri="{FF2B5EF4-FFF2-40B4-BE49-F238E27FC236}">
                <a16:creationId xmlns:a16="http://schemas.microsoft.com/office/drawing/2014/main" id="{73995227-7E16-1643-9A46-34D141597FA9}"/>
              </a:ext>
            </a:extLst>
          </p:cNvPr>
          <p:cNvSpPr>
            <a:spLocks noGrp="1"/>
          </p:cNvSpPr>
          <p:nvPr>
            <p:ph idx="1"/>
          </p:nvPr>
        </p:nvSpPr>
        <p:spPr/>
        <p:txBody>
          <a:bodyPr>
            <a:normAutofit/>
          </a:bodyPr>
          <a:lstStyle/>
          <a:p>
            <a:r>
              <a:rPr lang="zh-CN" altLang="en-US" dirty="0"/>
              <a:t>对抗损失，与</a:t>
            </a:r>
            <a:r>
              <a:rPr lang="en-US" altLang="zh-CN" dirty="0"/>
              <a:t>CariGeoGAN</a:t>
            </a:r>
            <a:r>
              <a:rPr lang="zh-CN" altLang="en-US" dirty="0"/>
              <a:t>的类似，多了一个</a:t>
            </a:r>
            <a:r>
              <a:rPr lang="en-US" altLang="zh-CN" dirty="0"/>
              <a:t>E</a:t>
            </a:r>
            <a:r>
              <a:rPr lang="zh-CN" altLang="en-US" dirty="0"/>
              <a:t>参数</a:t>
            </a:r>
            <a:endParaRPr lang="en-US" altLang="zh-CN" dirty="0"/>
          </a:p>
          <a:p>
            <a:pPr marL="0" indent="0">
              <a:buNone/>
            </a:pPr>
            <a:endParaRPr lang="en-US" altLang="zh-CN" dirty="0"/>
          </a:p>
          <a:p>
            <a:r>
              <a:rPr lang="zh-CN" altLang="en-US" dirty="0"/>
              <a:t>重建损失</a:t>
            </a:r>
            <a:endParaRPr lang="en-US" altLang="zh-CN" dirty="0"/>
          </a:p>
          <a:p>
            <a:pPr marL="0" indent="0">
              <a:buNone/>
            </a:pPr>
            <a:endParaRPr lang="en-US" altLang="zh-CN" dirty="0"/>
          </a:p>
          <a:p>
            <a:r>
              <a:rPr lang="zh-CN" altLang="en-US" dirty="0"/>
              <a:t>双向循环一致性损失</a:t>
            </a:r>
            <a:endParaRPr lang="en-US" altLang="zh-CN" dirty="0"/>
          </a:p>
          <a:p>
            <a:pPr marL="0" indent="0">
              <a:buNone/>
            </a:pPr>
            <a:endParaRPr lang="en-US" altLang="zh-CN" dirty="0"/>
          </a:p>
          <a:p>
            <a:r>
              <a:rPr lang="zh-CN" altLang="en-US" dirty="0"/>
              <a:t>特征损失</a:t>
            </a:r>
          </a:p>
        </p:txBody>
      </p:sp>
      <p:pic>
        <p:nvPicPr>
          <p:cNvPr id="10" name="图片 9">
            <a:extLst>
              <a:ext uri="{FF2B5EF4-FFF2-40B4-BE49-F238E27FC236}">
                <a16:creationId xmlns:a16="http://schemas.microsoft.com/office/drawing/2014/main" id="{B0DC593A-E534-864D-A930-9B081E4D15FF}"/>
              </a:ext>
            </a:extLst>
          </p:cNvPr>
          <p:cNvPicPr/>
          <p:nvPr/>
        </p:nvPicPr>
        <p:blipFill>
          <a:blip r:embed="rId2"/>
          <a:stretch>
            <a:fillRect/>
          </a:stretch>
        </p:blipFill>
        <p:spPr>
          <a:xfrm>
            <a:off x="5801391" y="3066097"/>
            <a:ext cx="4939030" cy="725805"/>
          </a:xfrm>
          <a:prstGeom prst="rect">
            <a:avLst/>
          </a:prstGeom>
        </p:spPr>
      </p:pic>
      <p:pic>
        <p:nvPicPr>
          <p:cNvPr id="11" name="图片 10">
            <a:extLst>
              <a:ext uri="{FF2B5EF4-FFF2-40B4-BE49-F238E27FC236}">
                <a16:creationId xmlns:a16="http://schemas.microsoft.com/office/drawing/2014/main" id="{C2C47BFF-F7A0-B140-AFDF-0803F985B6D9}"/>
              </a:ext>
            </a:extLst>
          </p:cNvPr>
          <p:cNvPicPr/>
          <p:nvPr/>
        </p:nvPicPr>
        <p:blipFill>
          <a:blip r:embed="rId3"/>
          <a:stretch>
            <a:fillRect/>
          </a:stretch>
        </p:blipFill>
        <p:spPr>
          <a:xfrm>
            <a:off x="5801391" y="3998145"/>
            <a:ext cx="4831715" cy="714375"/>
          </a:xfrm>
          <a:prstGeom prst="rect">
            <a:avLst/>
          </a:prstGeom>
        </p:spPr>
      </p:pic>
      <p:pic>
        <p:nvPicPr>
          <p:cNvPr id="12" name="图片 11">
            <a:extLst>
              <a:ext uri="{FF2B5EF4-FFF2-40B4-BE49-F238E27FC236}">
                <a16:creationId xmlns:a16="http://schemas.microsoft.com/office/drawing/2014/main" id="{0C750446-58C0-0849-92FB-F56CD0041481}"/>
              </a:ext>
            </a:extLst>
          </p:cNvPr>
          <p:cNvPicPr/>
          <p:nvPr/>
        </p:nvPicPr>
        <p:blipFill>
          <a:blip r:embed="rId4"/>
          <a:stretch>
            <a:fillRect/>
          </a:stretch>
        </p:blipFill>
        <p:spPr>
          <a:xfrm>
            <a:off x="5801391" y="4981073"/>
            <a:ext cx="4939030" cy="691515"/>
          </a:xfrm>
          <a:prstGeom prst="rect">
            <a:avLst/>
          </a:prstGeom>
        </p:spPr>
      </p:pic>
    </p:spTree>
    <p:extLst>
      <p:ext uri="{BB962C8B-B14F-4D97-AF65-F5344CB8AC3E}">
        <p14:creationId xmlns:p14="http://schemas.microsoft.com/office/powerpoint/2010/main" val="4169868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7427F-A83E-9641-B890-714B38C96479}"/>
              </a:ext>
            </a:extLst>
          </p:cNvPr>
          <p:cNvSpPr>
            <a:spLocks noGrp="1"/>
          </p:cNvSpPr>
          <p:nvPr>
            <p:ph type="title"/>
          </p:nvPr>
        </p:nvSpPr>
        <p:spPr>
          <a:xfrm>
            <a:off x="1451578" y="805374"/>
            <a:ext cx="9603275" cy="1172562"/>
          </a:xfrm>
        </p:spPr>
        <p:txBody>
          <a:bodyPr>
            <a:normAutofit fontScale="90000"/>
          </a:bodyPr>
          <a:lstStyle/>
          <a:p>
            <a:r>
              <a:rPr lang="zh-CN" altLang="en-US" sz="3600" cap="none" dirty="0">
                <a:latin typeface="Times New Roman" panose="02020603050405020304" pitchFamily="18" charset="0"/>
                <a:cs typeface="Times New Roman" panose="02020603050405020304" pitchFamily="18" charset="0"/>
              </a:rPr>
              <a:t>思考</a:t>
            </a:r>
            <a:br>
              <a:rPr lang="en-US" altLang="zh-CN" sz="3600" dirty="0"/>
            </a:br>
            <a:br>
              <a:rPr lang="en-US" altLang="zh-CN" sz="2000" i="1" dirty="0"/>
            </a:br>
            <a:r>
              <a:rPr lang="zh-CN" altLang="en-US" sz="2000" cap="none" dirty="0"/>
              <a:t>为什么要使用</a:t>
            </a:r>
            <a:r>
              <a:rPr lang="en-US" altLang="zh-CN" sz="2000" cap="none" dirty="0"/>
              <a:t>PCA</a:t>
            </a:r>
            <a:br>
              <a:rPr lang="zh-CN" altLang="zh-CN" dirty="0"/>
            </a:br>
            <a:endParaRPr kumimoji="1" lang="zh-CN" altLang="en-US" sz="1800" dirty="0"/>
          </a:p>
        </p:txBody>
      </p:sp>
      <p:sp>
        <p:nvSpPr>
          <p:cNvPr id="4" name="内容占位符 3">
            <a:extLst>
              <a:ext uri="{FF2B5EF4-FFF2-40B4-BE49-F238E27FC236}">
                <a16:creationId xmlns:a16="http://schemas.microsoft.com/office/drawing/2014/main" id="{73995227-7E16-1643-9A46-34D141597FA9}"/>
              </a:ext>
            </a:extLst>
          </p:cNvPr>
          <p:cNvSpPr>
            <a:spLocks noGrp="1"/>
          </p:cNvSpPr>
          <p:nvPr>
            <p:ph idx="1"/>
          </p:nvPr>
        </p:nvSpPr>
        <p:spPr/>
        <p:txBody>
          <a:bodyPr>
            <a:normAutofit/>
          </a:bodyPr>
          <a:lstStyle/>
          <a:p>
            <a:r>
              <a:rPr lang="zh-CN" altLang="zh-CN" dirty="0"/>
              <a:t>虽然说与图像表示相比，</a:t>
            </a:r>
            <a:r>
              <a:rPr lang="en-US" altLang="zh-CN" dirty="0"/>
              <a:t>2D</a:t>
            </a:r>
            <a:r>
              <a:rPr lang="zh-CN" altLang="zh-CN" dirty="0"/>
              <a:t>坐标标记的维度较低</a:t>
            </a:r>
            <a:r>
              <a:rPr lang="en-US" altLang="zh-CN" dirty="0"/>
              <a:t>(63×2)</a:t>
            </a:r>
            <a:r>
              <a:rPr lang="zh-CN" altLang="zh-CN" dirty="0"/>
              <a:t>，但是因为连入的是全连接层而不是卷积层，哪怕是一点细微的误差也会对结果有较大的影响。因为这些误差可能导致严重的几何变形，例如折叠或锯齿形轮廓。正如论文中指出，如果使用原始的</a:t>
            </a:r>
            <a:r>
              <a:rPr lang="en-US" altLang="zh-CN" dirty="0"/>
              <a:t>63</a:t>
            </a:r>
            <a:r>
              <a:rPr lang="zh-CN" altLang="zh-CN" dirty="0"/>
              <a:t>个</a:t>
            </a:r>
            <a:r>
              <a:rPr lang="en-US" altLang="zh-CN" dirty="0"/>
              <a:t>2D</a:t>
            </a:r>
            <a:r>
              <a:rPr lang="zh-CN" altLang="zh-CN" dirty="0"/>
              <a:t>坐标来训练</a:t>
            </a:r>
            <a:r>
              <a:rPr lang="en-US" altLang="zh-CN" dirty="0"/>
              <a:t>CariGeoGAN</a:t>
            </a:r>
            <a:r>
              <a:rPr lang="zh-CN" altLang="zh-CN" dirty="0"/>
              <a:t>，则很难保留面部结构。论文指出</a:t>
            </a:r>
            <a:r>
              <a:rPr lang="en-US" altLang="zh-CN" dirty="0"/>
              <a:t>PCA</a:t>
            </a:r>
            <a:r>
              <a:rPr lang="zh-CN" altLang="zh-CN" dirty="0"/>
              <a:t>有助于约束输出的面部结构。它构造了一个面部形状的嵌入空间，其中每个主要成分代表变体的方向，如姿势、形状、大小。</a:t>
            </a:r>
          </a:p>
        </p:txBody>
      </p:sp>
    </p:spTree>
    <p:extLst>
      <p:ext uri="{BB962C8B-B14F-4D97-AF65-F5344CB8AC3E}">
        <p14:creationId xmlns:p14="http://schemas.microsoft.com/office/powerpoint/2010/main" val="168145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7427F-A83E-9641-B890-714B38C96479}"/>
              </a:ext>
            </a:extLst>
          </p:cNvPr>
          <p:cNvSpPr>
            <a:spLocks noGrp="1"/>
          </p:cNvSpPr>
          <p:nvPr>
            <p:ph type="title"/>
          </p:nvPr>
        </p:nvSpPr>
        <p:spPr/>
        <p:txBody>
          <a:bodyPr/>
          <a:lstStyle/>
          <a:p>
            <a:r>
              <a:rPr kumimoji="1" lang="zh-CN" altLang="en-US" dirty="0"/>
              <a:t>论文背景</a:t>
            </a:r>
          </a:p>
        </p:txBody>
      </p:sp>
      <p:sp>
        <p:nvSpPr>
          <p:cNvPr id="3" name="内容占位符 2">
            <a:extLst>
              <a:ext uri="{FF2B5EF4-FFF2-40B4-BE49-F238E27FC236}">
                <a16:creationId xmlns:a16="http://schemas.microsoft.com/office/drawing/2014/main" id="{78BCAE55-2DDB-6A48-9E8E-A5DB2B13676A}"/>
              </a:ext>
            </a:extLst>
          </p:cNvPr>
          <p:cNvSpPr>
            <a:spLocks noGrp="1"/>
          </p:cNvSpPr>
          <p:nvPr>
            <p:ph idx="1"/>
          </p:nvPr>
        </p:nvSpPr>
        <p:spPr/>
        <p:txBody>
          <a:bodyPr/>
          <a:lstStyle/>
          <a:p>
            <a:r>
              <a:rPr lang="zh-CN" altLang="zh-CN" dirty="0"/>
              <a:t>面部漫画是一种通过素描或其他艺术绘画手段以简化或夸大的方式绘制人物面部的艺术形式，通常传达创作者幽默或讽刺的一面。艺术家们捕捉到独特的面部特征，然后对其夸大进行创作。</a:t>
            </a:r>
          </a:p>
          <a:p>
            <a:pPr marL="0" indent="0">
              <a:buNone/>
            </a:pPr>
            <a:endParaRPr kumimoji="1" lang="zh-CN" altLang="en-US" dirty="0"/>
          </a:p>
        </p:txBody>
      </p:sp>
      <p:pic>
        <p:nvPicPr>
          <p:cNvPr id="4" name="图片 3">
            <a:extLst>
              <a:ext uri="{FF2B5EF4-FFF2-40B4-BE49-F238E27FC236}">
                <a16:creationId xmlns:a16="http://schemas.microsoft.com/office/drawing/2014/main" id="{1E9EB7C2-9298-DB46-9CDA-6E38A232844E}"/>
              </a:ext>
            </a:extLst>
          </p:cNvPr>
          <p:cNvPicPr>
            <a:picLocks noChangeAspect="1"/>
          </p:cNvPicPr>
          <p:nvPr/>
        </p:nvPicPr>
        <p:blipFill>
          <a:blip r:embed="rId2"/>
          <a:stretch>
            <a:fillRect/>
          </a:stretch>
        </p:blipFill>
        <p:spPr>
          <a:xfrm>
            <a:off x="7984350" y="2886939"/>
            <a:ext cx="2756071" cy="2991632"/>
          </a:xfrm>
          <a:prstGeom prst="rect">
            <a:avLst/>
          </a:prstGeom>
        </p:spPr>
      </p:pic>
    </p:spTree>
    <p:extLst>
      <p:ext uri="{BB962C8B-B14F-4D97-AF65-F5344CB8AC3E}">
        <p14:creationId xmlns:p14="http://schemas.microsoft.com/office/powerpoint/2010/main" val="3584835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a:extLst>
                  <a:ext uri="{FF2B5EF4-FFF2-40B4-BE49-F238E27FC236}">
                    <a16:creationId xmlns:a16="http://schemas.microsoft.com/office/drawing/2014/main" id="{4AD7427F-A83E-9641-B890-714B38C96479}"/>
                  </a:ext>
                </a:extLst>
              </p:cNvPr>
              <p:cNvSpPr>
                <a:spLocks noGrp="1"/>
              </p:cNvSpPr>
              <p:nvPr>
                <p:ph type="title"/>
              </p:nvPr>
            </p:nvSpPr>
            <p:spPr>
              <a:xfrm>
                <a:off x="1451578" y="805374"/>
                <a:ext cx="9603275" cy="1172562"/>
              </a:xfrm>
            </p:spPr>
            <p:txBody>
              <a:bodyPr>
                <a:normAutofit fontScale="90000"/>
              </a:bodyPr>
              <a:lstStyle/>
              <a:p>
                <a:r>
                  <a:rPr lang="zh-CN" altLang="en-US" sz="3600" cap="none" dirty="0">
                    <a:latin typeface="Times New Roman" panose="02020603050405020304" pitchFamily="18" charset="0"/>
                    <a:cs typeface="Times New Roman" panose="02020603050405020304" pitchFamily="18" charset="0"/>
                  </a:rPr>
                  <a:t>思考</a:t>
                </a:r>
                <a:br>
                  <a:rPr lang="en-US" altLang="zh-CN" sz="3600" dirty="0"/>
                </a:br>
                <a:br>
                  <a:rPr lang="en-US" altLang="zh-CN" sz="2000" i="1" dirty="0"/>
                </a:br>
                <a:r>
                  <a:rPr lang="zh-CN" altLang="zh-CN" sz="2000" cap="none" dirty="0"/>
                  <a:t>中间域</a:t>
                </a:r>
                <a14:m>
                  <m:oMath xmlns:m="http://schemas.openxmlformats.org/officeDocument/2006/math">
                    <m:sSup>
                      <m:sSupPr>
                        <m:ctrlPr>
                          <a:rPr lang="zh-CN" altLang="zh-CN" sz="2000" cap="none"/>
                        </m:ctrlPr>
                      </m:sSupPr>
                      <m:e>
                        <m:r>
                          <a:rPr lang="en-US" altLang="zh-CN" sz="2000" cap="none"/>
                          <m:t>𝒀</m:t>
                        </m:r>
                      </m:e>
                      <m:sup>
                        <m:r>
                          <a:rPr lang="en-US" altLang="zh-CN" sz="2000" cap="none"/>
                          <m:t>′</m:t>
                        </m:r>
                      </m:sup>
                    </m:sSup>
                  </m:oMath>
                </a14:m>
                <a:r>
                  <a:rPr lang="zh-CN" altLang="zh-CN" sz="2000" cap="none" dirty="0"/>
                  <a:t>是否有必要</a:t>
                </a:r>
                <a:br>
                  <a:rPr lang="zh-CN" altLang="zh-CN" dirty="0"/>
                </a:br>
                <a:br>
                  <a:rPr lang="zh-CN" altLang="zh-CN" dirty="0"/>
                </a:br>
                <a:endParaRPr kumimoji="1" lang="zh-CN" altLang="en-US" sz="1800" dirty="0"/>
              </a:p>
            </p:txBody>
          </p:sp>
        </mc:Choice>
        <mc:Fallback>
          <p:sp>
            <p:nvSpPr>
              <p:cNvPr id="2" name="标题 1">
                <a:extLst>
                  <a:ext uri="{FF2B5EF4-FFF2-40B4-BE49-F238E27FC236}">
                    <a16:creationId xmlns:a16="http://schemas.microsoft.com/office/drawing/2014/main" id="{4AD7427F-A83E-9641-B890-714B38C96479}"/>
                  </a:ext>
                </a:extLst>
              </p:cNvPr>
              <p:cNvSpPr>
                <a:spLocks noGrp="1" noRot="1" noChangeAspect="1" noMove="1" noResize="1" noEditPoints="1" noAdjustHandles="1" noChangeArrowheads="1" noChangeShapeType="1" noTextEdit="1"/>
              </p:cNvSpPr>
              <p:nvPr>
                <p:ph type="title"/>
              </p:nvPr>
            </p:nvSpPr>
            <p:spPr>
              <a:xfrm>
                <a:off x="1451578" y="805374"/>
                <a:ext cx="9603275" cy="1172562"/>
              </a:xfrm>
              <a:blipFill>
                <a:blip r:embed="rId2"/>
                <a:stretch>
                  <a:fillRect l="-1453" t="-9574"/>
                </a:stretch>
              </a:blipFill>
            </p:spPr>
            <p:txBody>
              <a:bodyPr/>
              <a:lstStyle/>
              <a:p>
                <a:r>
                  <a:rPr lang="zh-CN" altLang="en-US">
                    <a:noFill/>
                  </a:rPr>
                  <a:t> </a:t>
                </a:r>
              </a:p>
            </p:txBody>
          </p:sp>
        </mc:Fallback>
      </mc:AlternateContent>
      <p:sp>
        <p:nvSpPr>
          <p:cNvPr id="4" name="内容占位符 3">
            <a:extLst>
              <a:ext uri="{FF2B5EF4-FFF2-40B4-BE49-F238E27FC236}">
                <a16:creationId xmlns:a16="http://schemas.microsoft.com/office/drawing/2014/main" id="{73995227-7E16-1643-9A46-34D141597FA9}"/>
              </a:ext>
            </a:extLst>
          </p:cNvPr>
          <p:cNvSpPr>
            <a:spLocks noGrp="1"/>
          </p:cNvSpPr>
          <p:nvPr>
            <p:ph idx="1"/>
          </p:nvPr>
        </p:nvSpPr>
        <p:spPr/>
        <p:txBody>
          <a:bodyPr>
            <a:normAutofit/>
          </a:bodyPr>
          <a:lstStyle/>
          <a:p>
            <a:r>
              <a:rPr lang="zh-CN" altLang="zh-CN" dirty="0"/>
              <a:t>中间域</a:t>
            </a:r>
            <a:r>
              <a:rPr lang="en-US" altLang="zh-CN" dirty="0"/>
              <a:t>Y'</a:t>
            </a:r>
            <a:r>
              <a:rPr lang="zh-CN" altLang="zh-CN" dirty="0"/>
              <a:t>的构建是</a:t>
            </a:r>
            <a:r>
              <a:rPr lang="en-US" altLang="zh-CN" dirty="0"/>
              <a:t>CariStyGAN</a:t>
            </a:r>
            <a:r>
              <a:rPr lang="zh-CN" altLang="zh-CN" dirty="0"/>
              <a:t>成功的重要因素，因为它弥补了照片域</a:t>
            </a:r>
            <a:r>
              <a:rPr lang="en-US" altLang="zh-CN" dirty="0"/>
              <a:t>X</a:t>
            </a:r>
            <a:r>
              <a:rPr lang="zh-CN" altLang="zh-CN" dirty="0"/>
              <a:t>和漫画域</a:t>
            </a:r>
            <a:r>
              <a:rPr lang="en-US" altLang="zh-CN" dirty="0"/>
              <a:t>Y</a:t>
            </a:r>
            <a:r>
              <a:rPr lang="zh-CN" altLang="zh-CN" dirty="0"/>
              <a:t>之间的几何差异。如果直接训练</a:t>
            </a:r>
            <a:r>
              <a:rPr lang="en-US" altLang="zh-CN" dirty="0"/>
              <a:t>CariStyGAN</a:t>
            </a:r>
            <a:r>
              <a:rPr lang="zh-CN" altLang="zh-CN" dirty="0"/>
              <a:t>以学习从</a:t>
            </a:r>
            <a:r>
              <a:rPr lang="en-US" altLang="zh-CN" dirty="0"/>
              <a:t>X</a:t>
            </a:r>
            <a:r>
              <a:rPr lang="zh-CN" altLang="zh-CN" dirty="0"/>
              <a:t>到</a:t>
            </a:r>
            <a:r>
              <a:rPr lang="en-US" altLang="zh-CN" dirty="0"/>
              <a:t>Y</a:t>
            </a:r>
            <a:r>
              <a:rPr lang="zh-CN" altLang="zh-CN" dirty="0"/>
              <a:t>的映射，网络可能会尝试混合学习两个映射（几何和外观），导致某些纹理可能会弄乱面部结构，如图</a:t>
            </a:r>
            <a:r>
              <a:rPr lang="en-US" altLang="zh-CN" dirty="0"/>
              <a:t>7</a:t>
            </a:r>
            <a:r>
              <a:rPr lang="zh-CN" altLang="zh-CN" dirty="0"/>
              <a:t>所示。</a:t>
            </a:r>
          </a:p>
        </p:txBody>
      </p:sp>
    </p:spTree>
    <p:extLst>
      <p:ext uri="{BB962C8B-B14F-4D97-AF65-F5344CB8AC3E}">
        <p14:creationId xmlns:p14="http://schemas.microsoft.com/office/powerpoint/2010/main" val="4051952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a:extLst>
                  <a:ext uri="{FF2B5EF4-FFF2-40B4-BE49-F238E27FC236}">
                    <a16:creationId xmlns:a16="http://schemas.microsoft.com/office/drawing/2014/main" id="{4AD7427F-A83E-9641-B890-714B38C96479}"/>
                  </a:ext>
                </a:extLst>
              </p:cNvPr>
              <p:cNvSpPr>
                <a:spLocks noGrp="1"/>
              </p:cNvSpPr>
              <p:nvPr>
                <p:ph type="title"/>
              </p:nvPr>
            </p:nvSpPr>
            <p:spPr>
              <a:xfrm>
                <a:off x="1451578" y="805374"/>
                <a:ext cx="9603275" cy="1172562"/>
              </a:xfrm>
            </p:spPr>
            <p:txBody>
              <a:bodyPr>
                <a:normAutofit fontScale="90000"/>
              </a:bodyPr>
              <a:lstStyle/>
              <a:p>
                <a:r>
                  <a:rPr lang="zh-CN" altLang="en-US" sz="3600" cap="none" dirty="0">
                    <a:latin typeface="Times New Roman" panose="02020603050405020304" pitchFamily="18" charset="0"/>
                    <a:cs typeface="Times New Roman" panose="02020603050405020304" pitchFamily="18" charset="0"/>
                  </a:rPr>
                  <a:t>思考</a:t>
                </a:r>
                <a:br>
                  <a:rPr lang="en-US" altLang="zh-CN" sz="3600" dirty="0"/>
                </a:br>
                <a:br>
                  <a:rPr lang="en-US" altLang="zh-CN" sz="2000" i="1" dirty="0"/>
                </a:br>
                <a:r>
                  <a:rPr lang="zh-CN" altLang="zh-CN" sz="2000" cap="none" dirty="0"/>
                  <a:t>中间域</a:t>
                </a:r>
                <a14:m>
                  <m:oMath xmlns:m="http://schemas.openxmlformats.org/officeDocument/2006/math">
                    <m:sSup>
                      <m:sSupPr>
                        <m:ctrlPr>
                          <a:rPr lang="zh-CN" altLang="zh-CN" sz="2000" cap="none"/>
                        </m:ctrlPr>
                      </m:sSupPr>
                      <m:e>
                        <m:r>
                          <a:rPr lang="en-US" altLang="zh-CN" sz="2000" cap="none"/>
                          <m:t>𝒀</m:t>
                        </m:r>
                      </m:e>
                      <m:sup>
                        <m:r>
                          <a:rPr lang="en-US" altLang="zh-CN" sz="2000" cap="none"/>
                          <m:t>′</m:t>
                        </m:r>
                      </m:sup>
                    </m:sSup>
                  </m:oMath>
                </a14:m>
                <a:r>
                  <a:rPr lang="zh-CN" altLang="zh-CN" sz="2000" cap="none" dirty="0"/>
                  <a:t>是否有必要</a:t>
                </a:r>
                <a:br>
                  <a:rPr lang="zh-CN" altLang="zh-CN" dirty="0"/>
                </a:br>
                <a:br>
                  <a:rPr lang="zh-CN" altLang="zh-CN" dirty="0"/>
                </a:br>
                <a:endParaRPr kumimoji="1" lang="zh-CN" altLang="en-US" sz="1800" dirty="0"/>
              </a:p>
            </p:txBody>
          </p:sp>
        </mc:Choice>
        <mc:Fallback>
          <p:sp>
            <p:nvSpPr>
              <p:cNvPr id="2" name="标题 1">
                <a:extLst>
                  <a:ext uri="{FF2B5EF4-FFF2-40B4-BE49-F238E27FC236}">
                    <a16:creationId xmlns:a16="http://schemas.microsoft.com/office/drawing/2014/main" id="{4AD7427F-A83E-9641-B890-714B38C96479}"/>
                  </a:ext>
                </a:extLst>
              </p:cNvPr>
              <p:cNvSpPr>
                <a:spLocks noGrp="1" noRot="1" noChangeAspect="1" noMove="1" noResize="1" noEditPoints="1" noAdjustHandles="1" noChangeArrowheads="1" noChangeShapeType="1" noTextEdit="1"/>
              </p:cNvSpPr>
              <p:nvPr>
                <p:ph type="title"/>
              </p:nvPr>
            </p:nvSpPr>
            <p:spPr>
              <a:xfrm>
                <a:off x="1451578" y="805374"/>
                <a:ext cx="9603275" cy="1172562"/>
              </a:xfrm>
              <a:blipFill>
                <a:blip r:embed="rId2"/>
                <a:stretch>
                  <a:fillRect l="-1453" t="-9574"/>
                </a:stretch>
              </a:blipFill>
            </p:spPr>
            <p:txBody>
              <a:bodyPr/>
              <a:lstStyle/>
              <a:p>
                <a:r>
                  <a:rPr lang="zh-CN" altLang="en-US">
                    <a:noFill/>
                  </a:rPr>
                  <a:t> </a:t>
                </a:r>
              </a:p>
            </p:txBody>
          </p:sp>
        </mc:Fallback>
      </mc:AlternateContent>
      <p:pic>
        <p:nvPicPr>
          <p:cNvPr id="5" name="内容占位符 4">
            <a:extLst>
              <a:ext uri="{FF2B5EF4-FFF2-40B4-BE49-F238E27FC236}">
                <a16:creationId xmlns:a16="http://schemas.microsoft.com/office/drawing/2014/main" id="{0ED32421-2557-D645-B3F4-DD7358F31384}"/>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614133" y="2016125"/>
            <a:ext cx="3278059" cy="3449638"/>
          </a:xfrm>
          <a:prstGeom prst="rect">
            <a:avLst/>
          </a:prstGeom>
        </p:spPr>
      </p:pic>
      <p:sp>
        <p:nvSpPr>
          <p:cNvPr id="3" name="文本框 2">
            <a:extLst>
              <a:ext uri="{FF2B5EF4-FFF2-40B4-BE49-F238E27FC236}">
                <a16:creationId xmlns:a16="http://schemas.microsoft.com/office/drawing/2014/main" id="{E9E46A88-0C83-6449-A255-FD675D26C900}"/>
              </a:ext>
            </a:extLst>
          </p:cNvPr>
          <p:cNvSpPr txBox="1"/>
          <p:nvPr/>
        </p:nvSpPr>
        <p:spPr>
          <a:xfrm>
            <a:off x="5473141" y="5660571"/>
            <a:ext cx="1560042" cy="246221"/>
          </a:xfrm>
          <a:prstGeom prst="rect">
            <a:avLst/>
          </a:prstGeom>
          <a:noFill/>
        </p:spPr>
        <p:txBody>
          <a:bodyPr wrap="none" rtlCol="0">
            <a:spAutoFit/>
          </a:bodyPr>
          <a:lstStyle>
            <a:defPPr>
              <a:defRPr lang="en-US"/>
            </a:defPPr>
            <a:lvl1pPr>
              <a:defRPr kumimoji="1" sz="1000">
                <a:latin typeface="Songti SC" panose="02010600040101010101" pitchFamily="2" charset="-122"/>
                <a:ea typeface="Songti SC" panose="02010600040101010101" pitchFamily="2" charset="-122"/>
              </a:defRPr>
            </a:lvl1pPr>
          </a:lstStyle>
          <a:p>
            <a:r>
              <a:rPr lang="zh-CN" altLang="en-US" dirty="0"/>
              <a:t>图</a:t>
            </a:r>
            <a:r>
              <a:rPr lang="en-US" altLang="zh-CN" dirty="0"/>
              <a:t>7</a:t>
            </a:r>
            <a:r>
              <a:rPr lang="zh-CN" altLang="en-US" dirty="0"/>
              <a:t> 中间生成效果的影响</a:t>
            </a:r>
          </a:p>
        </p:txBody>
      </p:sp>
    </p:spTree>
    <p:extLst>
      <p:ext uri="{BB962C8B-B14F-4D97-AF65-F5344CB8AC3E}">
        <p14:creationId xmlns:p14="http://schemas.microsoft.com/office/powerpoint/2010/main" val="3358933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7427F-A83E-9641-B890-714B38C96479}"/>
              </a:ext>
            </a:extLst>
          </p:cNvPr>
          <p:cNvSpPr>
            <a:spLocks noGrp="1"/>
          </p:cNvSpPr>
          <p:nvPr>
            <p:ph type="title"/>
          </p:nvPr>
        </p:nvSpPr>
        <p:spPr>
          <a:xfrm>
            <a:off x="1451578" y="805374"/>
            <a:ext cx="9603275" cy="1172562"/>
          </a:xfrm>
        </p:spPr>
        <p:txBody>
          <a:bodyPr>
            <a:normAutofit fontScale="90000"/>
          </a:bodyPr>
          <a:lstStyle/>
          <a:p>
            <a:r>
              <a:rPr lang="zh-CN" altLang="en-US" sz="3600" cap="none" dirty="0">
                <a:latin typeface="Times New Roman" panose="02020603050405020304" pitchFamily="18" charset="0"/>
                <a:cs typeface="Times New Roman" panose="02020603050405020304" pitchFamily="18" charset="0"/>
              </a:rPr>
              <a:t>小结</a:t>
            </a:r>
            <a:br>
              <a:rPr lang="en-US" altLang="zh-CN" sz="3600" dirty="0"/>
            </a:br>
            <a:br>
              <a:rPr lang="en-US" altLang="zh-CN" sz="2000" i="1" dirty="0"/>
            </a:br>
            <a:br>
              <a:rPr lang="zh-CN" altLang="zh-CN" dirty="0"/>
            </a:br>
            <a:br>
              <a:rPr lang="zh-CN" altLang="zh-CN" dirty="0"/>
            </a:br>
            <a:endParaRPr kumimoji="1" lang="zh-CN" altLang="en-US" sz="1800" dirty="0"/>
          </a:p>
        </p:txBody>
      </p:sp>
      <p:sp>
        <p:nvSpPr>
          <p:cNvPr id="6" name="内容占位符 5">
            <a:extLst>
              <a:ext uri="{FF2B5EF4-FFF2-40B4-BE49-F238E27FC236}">
                <a16:creationId xmlns:a16="http://schemas.microsoft.com/office/drawing/2014/main" id="{E3E471EE-7660-6644-BC42-266778A1692C}"/>
              </a:ext>
            </a:extLst>
          </p:cNvPr>
          <p:cNvSpPr>
            <a:spLocks noGrp="1"/>
          </p:cNvSpPr>
          <p:nvPr>
            <p:ph idx="1"/>
          </p:nvPr>
        </p:nvSpPr>
        <p:spPr/>
        <p:txBody>
          <a:bodyPr/>
          <a:lstStyle/>
          <a:p>
            <a:r>
              <a:rPr lang="zh-CN" altLang="zh-CN" dirty="0"/>
              <a:t>这篇是一片与最近大火的</a:t>
            </a:r>
            <a:r>
              <a:rPr lang="en-US" altLang="zh-CN" dirty="0"/>
              <a:t>GAN</a:t>
            </a:r>
            <a:r>
              <a:rPr lang="zh-CN" altLang="zh-CN" dirty="0"/>
              <a:t>相关的文献，就在最近刚刚发布，整篇文献的研究方向还是十分有趣的。如果能通过机器生成艺术风格独特的漫画的话，我相信人工智能真的离我们不会那么遥远了。</a:t>
            </a:r>
            <a:r>
              <a:rPr lang="en-US" altLang="zh-CN" dirty="0"/>
              <a:t>GAN</a:t>
            </a:r>
            <a:r>
              <a:rPr lang="zh-CN" altLang="zh-CN" dirty="0"/>
              <a:t>实在是一种很天才的想法，两个网络在对抗中共同发展，从世界的角度来说，人类文明不就是这么发展进化到今天的高度么？通过对这篇论文的研究，我已经深深爱上</a:t>
            </a:r>
            <a:r>
              <a:rPr lang="en-US" altLang="zh-CN" dirty="0"/>
              <a:t>GAN</a:t>
            </a:r>
            <a:r>
              <a:rPr lang="zh-CN" altLang="zh-CN" dirty="0"/>
              <a:t>这种想法了，希望以后能有幸见证它的进一步发展。</a:t>
            </a:r>
            <a:endParaRPr lang="zh-CN" altLang="en-US" dirty="0"/>
          </a:p>
        </p:txBody>
      </p:sp>
    </p:spTree>
    <p:extLst>
      <p:ext uri="{BB962C8B-B14F-4D97-AF65-F5344CB8AC3E}">
        <p14:creationId xmlns:p14="http://schemas.microsoft.com/office/powerpoint/2010/main" val="4029302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E7682F3-E723-684B-BEE3-5C1ABB05F96B}"/>
              </a:ext>
            </a:extLst>
          </p:cNvPr>
          <p:cNvSpPr/>
          <p:nvPr/>
        </p:nvSpPr>
        <p:spPr>
          <a:xfrm>
            <a:off x="4272423" y="2967335"/>
            <a:ext cx="3647153" cy="923330"/>
          </a:xfrm>
          <a:prstGeom prst="rect">
            <a:avLst/>
          </a:prstGeom>
          <a:noFill/>
        </p:spPr>
        <p:txBody>
          <a:bodyPr wrap="none" lIns="91440" tIns="45720" rIns="91440" bIns="45720">
            <a:spAutoFit/>
          </a:bodyPr>
          <a:lstStyle/>
          <a:p>
            <a:pPr algn="ctr"/>
            <a:r>
              <a:rPr kumimoji="1" lang="zh-CN" altLang="en-US" sz="5400" b="0" cap="none" spc="0" dirty="0">
                <a:ln w="0"/>
                <a:solidFill>
                  <a:schemeClr val="tx1"/>
                </a:solidFill>
                <a:effectLst>
                  <a:outerShdw blurRad="38100" dist="19050" dir="2700000" algn="tl" rotWithShape="0">
                    <a:schemeClr val="dk1">
                      <a:alpha val="40000"/>
                    </a:schemeClr>
                  </a:outerShdw>
                </a:effectLst>
              </a:rPr>
              <a:t>谢谢观看！</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7619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7427F-A83E-9641-B890-714B38C96479}"/>
              </a:ext>
            </a:extLst>
          </p:cNvPr>
          <p:cNvSpPr>
            <a:spLocks noGrp="1"/>
          </p:cNvSpPr>
          <p:nvPr>
            <p:ph type="title"/>
          </p:nvPr>
        </p:nvSpPr>
        <p:spPr/>
        <p:txBody>
          <a:bodyPr>
            <a:normAutofit/>
          </a:bodyPr>
          <a:lstStyle/>
          <a:p>
            <a:r>
              <a:rPr kumimoji="1" lang="zh-CN" altLang="en-US" dirty="0"/>
              <a:t>论文背景</a:t>
            </a:r>
            <a:br>
              <a:rPr kumimoji="1" lang="en-US" altLang="zh-CN" dirty="0"/>
            </a:br>
            <a:br>
              <a:rPr kumimoji="1" lang="en-US" altLang="zh-CN" sz="1800" dirty="0"/>
            </a:br>
            <a:r>
              <a:rPr kumimoji="1" lang="zh-CN" altLang="en-US" sz="1800" dirty="0"/>
              <a:t>基于风格迁移方法</a:t>
            </a:r>
          </a:p>
        </p:txBody>
      </p:sp>
      <p:sp>
        <p:nvSpPr>
          <p:cNvPr id="3" name="内容占位符 2">
            <a:extLst>
              <a:ext uri="{FF2B5EF4-FFF2-40B4-BE49-F238E27FC236}">
                <a16:creationId xmlns:a16="http://schemas.microsoft.com/office/drawing/2014/main" id="{78BCAE55-2DDB-6A48-9E8E-A5DB2B13676A}"/>
              </a:ext>
            </a:extLst>
          </p:cNvPr>
          <p:cNvSpPr>
            <a:spLocks noGrp="1"/>
          </p:cNvSpPr>
          <p:nvPr>
            <p:ph idx="1"/>
          </p:nvPr>
        </p:nvSpPr>
        <p:spPr/>
        <p:txBody>
          <a:bodyPr/>
          <a:lstStyle/>
          <a:p>
            <a:r>
              <a:rPr lang="zh-CN" altLang="zh-CN" dirty="0"/>
              <a:t>一张脸部图片加上一张漫画风格的图片，</a:t>
            </a:r>
            <a:r>
              <a:rPr lang="zh-CN" altLang="en-US" dirty="0"/>
              <a:t>但是与一般的风格迁移</a:t>
            </a:r>
            <a:r>
              <a:rPr lang="zh-CN" altLang="zh-CN" dirty="0"/>
              <a:t>不同的是脸部漫画往往需要对脸部的某种特征夸张放大以达到艺术效果。所以在生成的效果上，风格迁移方法有漫画的味道，但缺少了漫画对于某些脸部特征的夸张。</a:t>
            </a:r>
            <a:endParaRPr kumimoji="1" lang="zh-CN" altLang="en-US" dirty="0"/>
          </a:p>
        </p:txBody>
      </p:sp>
      <p:pic>
        <p:nvPicPr>
          <p:cNvPr id="5" name="图片 4">
            <a:extLst>
              <a:ext uri="{FF2B5EF4-FFF2-40B4-BE49-F238E27FC236}">
                <a16:creationId xmlns:a16="http://schemas.microsoft.com/office/drawing/2014/main" id="{6AA98A8C-4F80-574D-B842-D46229BA5719}"/>
              </a:ext>
            </a:extLst>
          </p:cNvPr>
          <p:cNvPicPr>
            <a:picLocks noChangeAspect="1"/>
          </p:cNvPicPr>
          <p:nvPr/>
        </p:nvPicPr>
        <p:blipFill>
          <a:blip r:embed="rId2"/>
          <a:stretch>
            <a:fillRect/>
          </a:stretch>
        </p:blipFill>
        <p:spPr>
          <a:xfrm>
            <a:off x="8548889" y="3166817"/>
            <a:ext cx="1263815" cy="2700953"/>
          </a:xfrm>
          <a:prstGeom prst="rect">
            <a:avLst/>
          </a:prstGeom>
        </p:spPr>
      </p:pic>
      <p:pic>
        <p:nvPicPr>
          <p:cNvPr id="6" name="图片 5">
            <a:extLst>
              <a:ext uri="{FF2B5EF4-FFF2-40B4-BE49-F238E27FC236}">
                <a16:creationId xmlns:a16="http://schemas.microsoft.com/office/drawing/2014/main" id="{FCB380E3-BFB4-D045-B83B-43512A612895}"/>
              </a:ext>
            </a:extLst>
          </p:cNvPr>
          <p:cNvPicPr>
            <a:picLocks noChangeAspect="1"/>
          </p:cNvPicPr>
          <p:nvPr/>
        </p:nvPicPr>
        <p:blipFill>
          <a:blip r:embed="rId3"/>
          <a:stretch>
            <a:fillRect/>
          </a:stretch>
        </p:blipFill>
        <p:spPr>
          <a:xfrm>
            <a:off x="9812704" y="3166817"/>
            <a:ext cx="1242150" cy="2700953"/>
          </a:xfrm>
          <a:prstGeom prst="rect">
            <a:avLst/>
          </a:prstGeom>
        </p:spPr>
      </p:pic>
    </p:spTree>
    <p:extLst>
      <p:ext uri="{BB962C8B-B14F-4D97-AF65-F5344CB8AC3E}">
        <p14:creationId xmlns:p14="http://schemas.microsoft.com/office/powerpoint/2010/main" val="85380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7427F-A83E-9641-B890-714B38C96479}"/>
              </a:ext>
            </a:extLst>
          </p:cNvPr>
          <p:cNvSpPr>
            <a:spLocks noGrp="1"/>
          </p:cNvSpPr>
          <p:nvPr>
            <p:ph type="title"/>
          </p:nvPr>
        </p:nvSpPr>
        <p:spPr/>
        <p:txBody>
          <a:bodyPr>
            <a:normAutofit/>
          </a:bodyPr>
          <a:lstStyle/>
          <a:p>
            <a:r>
              <a:rPr kumimoji="1" lang="zh-CN" altLang="en-US" dirty="0"/>
              <a:t>论文背景</a:t>
            </a:r>
            <a:br>
              <a:rPr kumimoji="1" lang="en-US" altLang="zh-CN" dirty="0"/>
            </a:br>
            <a:br>
              <a:rPr kumimoji="1" lang="en-US" altLang="zh-CN" sz="1800" dirty="0"/>
            </a:br>
            <a:r>
              <a:rPr kumimoji="1" lang="zh-CN" altLang="en-US" sz="1800" dirty="0"/>
              <a:t>同时学习特征和漫画风格</a:t>
            </a:r>
          </a:p>
        </p:txBody>
      </p:sp>
      <p:sp>
        <p:nvSpPr>
          <p:cNvPr id="3" name="内容占位符 2">
            <a:extLst>
              <a:ext uri="{FF2B5EF4-FFF2-40B4-BE49-F238E27FC236}">
                <a16:creationId xmlns:a16="http://schemas.microsoft.com/office/drawing/2014/main" id="{78BCAE55-2DDB-6A48-9E8E-A5DB2B13676A}"/>
              </a:ext>
            </a:extLst>
          </p:cNvPr>
          <p:cNvSpPr>
            <a:spLocks noGrp="1"/>
          </p:cNvSpPr>
          <p:nvPr>
            <p:ph idx="1"/>
          </p:nvPr>
        </p:nvSpPr>
        <p:spPr/>
        <p:txBody>
          <a:bodyPr/>
          <a:lstStyle/>
          <a:p>
            <a:r>
              <a:rPr lang="zh-CN" altLang="zh-CN" dirty="0"/>
              <a:t>同时学习两张图片以令输入图片产生面部特征夸张和画风转换。然而，这个想法很难付诸实践</a:t>
            </a:r>
            <a:r>
              <a:rPr lang="zh-CN" altLang="en-US" dirty="0"/>
              <a:t>，而且生成效果也并不是很好。</a:t>
            </a:r>
            <a:endParaRPr kumimoji="1" lang="zh-CN" altLang="en-US" dirty="0"/>
          </a:p>
        </p:txBody>
      </p:sp>
      <p:pic>
        <p:nvPicPr>
          <p:cNvPr id="5" name="图片 4">
            <a:extLst>
              <a:ext uri="{FF2B5EF4-FFF2-40B4-BE49-F238E27FC236}">
                <a16:creationId xmlns:a16="http://schemas.microsoft.com/office/drawing/2014/main" id="{6AA98A8C-4F80-574D-B842-D46229BA5719}"/>
              </a:ext>
            </a:extLst>
          </p:cNvPr>
          <p:cNvPicPr>
            <a:picLocks noChangeAspect="1"/>
          </p:cNvPicPr>
          <p:nvPr/>
        </p:nvPicPr>
        <p:blipFill>
          <a:blip r:embed="rId2"/>
          <a:stretch>
            <a:fillRect/>
          </a:stretch>
        </p:blipFill>
        <p:spPr>
          <a:xfrm>
            <a:off x="8548889" y="3166817"/>
            <a:ext cx="1263815" cy="2700953"/>
          </a:xfrm>
          <a:prstGeom prst="rect">
            <a:avLst/>
          </a:prstGeom>
        </p:spPr>
      </p:pic>
      <p:pic>
        <p:nvPicPr>
          <p:cNvPr id="4" name="图片 3">
            <a:extLst>
              <a:ext uri="{FF2B5EF4-FFF2-40B4-BE49-F238E27FC236}">
                <a16:creationId xmlns:a16="http://schemas.microsoft.com/office/drawing/2014/main" id="{E9439B45-D2B9-A446-B483-1629987102C3}"/>
              </a:ext>
            </a:extLst>
          </p:cNvPr>
          <p:cNvPicPr>
            <a:picLocks noChangeAspect="1"/>
          </p:cNvPicPr>
          <p:nvPr/>
        </p:nvPicPr>
        <p:blipFill>
          <a:blip r:embed="rId3"/>
          <a:stretch>
            <a:fillRect/>
          </a:stretch>
        </p:blipFill>
        <p:spPr>
          <a:xfrm>
            <a:off x="9780207" y="3166817"/>
            <a:ext cx="1263815" cy="2700953"/>
          </a:xfrm>
          <a:prstGeom prst="rect">
            <a:avLst/>
          </a:prstGeom>
        </p:spPr>
      </p:pic>
    </p:spTree>
    <p:extLst>
      <p:ext uri="{BB962C8B-B14F-4D97-AF65-F5344CB8AC3E}">
        <p14:creationId xmlns:p14="http://schemas.microsoft.com/office/powerpoint/2010/main" val="2896433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7427F-A83E-9641-B890-714B38C96479}"/>
              </a:ext>
            </a:extLst>
          </p:cNvPr>
          <p:cNvSpPr>
            <a:spLocks noGrp="1"/>
          </p:cNvSpPr>
          <p:nvPr>
            <p:ph type="title"/>
          </p:nvPr>
        </p:nvSpPr>
        <p:spPr/>
        <p:txBody>
          <a:bodyPr>
            <a:normAutofit/>
          </a:bodyPr>
          <a:lstStyle/>
          <a:p>
            <a:r>
              <a:rPr kumimoji="1" lang="zh-CN" altLang="en-US" dirty="0"/>
              <a:t>论文背景</a:t>
            </a:r>
            <a:br>
              <a:rPr kumimoji="1" lang="en-US" altLang="zh-CN" dirty="0"/>
            </a:br>
            <a:br>
              <a:rPr kumimoji="1" lang="en-US" altLang="zh-CN" sz="1800" dirty="0"/>
            </a:br>
            <a:r>
              <a:rPr kumimoji="1" lang="zh-CN" altLang="en-US" sz="1800" dirty="0"/>
              <a:t>利用</a:t>
            </a:r>
            <a:r>
              <a:rPr lang="en-US" altLang="zh-CN" sz="1800" cap="none" dirty="0">
                <a:latin typeface="Times New Roman" panose="02020603050405020304" pitchFamily="18" charset="0"/>
                <a:cs typeface="Times New Roman" panose="02020603050405020304" pitchFamily="18" charset="0"/>
              </a:rPr>
              <a:t>CariGANs</a:t>
            </a:r>
            <a:endParaRPr kumimoji="1" lang="zh-CN" altLang="en-US" sz="1800" dirty="0"/>
          </a:p>
        </p:txBody>
      </p:sp>
      <p:sp>
        <p:nvSpPr>
          <p:cNvPr id="3" name="内容占位符 2">
            <a:extLst>
              <a:ext uri="{FF2B5EF4-FFF2-40B4-BE49-F238E27FC236}">
                <a16:creationId xmlns:a16="http://schemas.microsoft.com/office/drawing/2014/main" id="{78BCAE55-2DDB-6A48-9E8E-A5DB2B13676A}"/>
              </a:ext>
            </a:extLst>
          </p:cNvPr>
          <p:cNvSpPr>
            <a:spLocks noGrp="1"/>
          </p:cNvSpPr>
          <p:nvPr>
            <p:ph idx="1"/>
          </p:nvPr>
        </p:nvSpPr>
        <p:spPr/>
        <p:txBody>
          <a:bodyPr/>
          <a:lstStyle/>
          <a:p>
            <a:r>
              <a:rPr lang="zh-CN" altLang="zh-CN" dirty="0"/>
              <a:t>论文中提出了第一个用于不成对的照片到漫画翻译的生成对抗网络</a:t>
            </a:r>
            <a:r>
              <a:rPr lang="en-US" altLang="zh-CN" dirty="0"/>
              <a:t>(GAN)-“CariGANs”</a:t>
            </a:r>
            <a:r>
              <a:rPr lang="zh-CN" altLang="en-US" dirty="0"/>
              <a:t>。</a:t>
            </a:r>
            <a:r>
              <a:rPr lang="zh-CN" altLang="zh-CN" dirty="0"/>
              <a:t>它由两部分构：</a:t>
            </a:r>
            <a:r>
              <a:rPr lang="en-US" altLang="zh-CN" dirty="0"/>
              <a:t>CariGeoGAN</a:t>
            </a:r>
            <a:r>
              <a:rPr lang="zh-CN" altLang="zh-CN" dirty="0"/>
              <a:t>，它模拟几何部分，即实现脸部照片到脸部漫画的特征突出，以及</a:t>
            </a:r>
            <a:r>
              <a:rPr lang="en-US" altLang="zh-CN" dirty="0"/>
              <a:t>CariStyGAN</a:t>
            </a:r>
            <a:r>
              <a:rPr lang="zh-CN" altLang="zh-CN" dirty="0"/>
              <a:t>，它将样式外观从漫画转移到面部照片同时保证无几何变形。 </a:t>
            </a:r>
            <a:endParaRPr kumimoji="1" lang="zh-CN" altLang="en-US" dirty="0"/>
          </a:p>
        </p:txBody>
      </p:sp>
      <p:pic>
        <p:nvPicPr>
          <p:cNvPr id="5" name="图片 4">
            <a:extLst>
              <a:ext uri="{FF2B5EF4-FFF2-40B4-BE49-F238E27FC236}">
                <a16:creationId xmlns:a16="http://schemas.microsoft.com/office/drawing/2014/main" id="{6AA98A8C-4F80-574D-B842-D46229BA5719}"/>
              </a:ext>
            </a:extLst>
          </p:cNvPr>
          <p:cNvPicPr>
            <a:picLocks noChangeAspect="1"/>
          </p:cNvPicPr>
          <p:nvPr/>
        </p:nvPicPr>
        <p:blipFill>
          <a:blip r:embed="rId2"/>
          <a:stretch>
            <a:fillRect/>
          </a:stretch>
        </p:blipFill>
        <p:spPr>
          <a:xfrm>
            <a:off x="7683916" y="3211650"/>
            <a:ext cx="1263815" cy="2700953"/>
          </a:xfrm>
          <a:prstGeom prst="rect">
            <a:avLst/>
          </a:prstGeom>
        </p:spPr>
      </p:pic>
      <p:pic>
        <p:nvPicPr>
          <p:cNvPr id="6" name="内容占位符 6">
            <a:extLst>
              <a:ext uri="{FF2B5EF4-FFF2-40B4-BE49-F238E27FC236}">
                <a16:creationId xmlns:a16="http://schemas.microsoft.com/office/drawing/2014/main" id="{0949DB95-996E-734E-B995-3A8DEC2A8590}"/>
              </a:ext>
            </a:extLst>
          </p:cNvPr>
          <p:cNvPicPr>
            <a:picLocks noChangeAspect="1"/>
          </p:cNvPicPr>
          <p:nvPr/>
        </p:nvPicPr>
        <p:blipFill>
          <a:blip r:embed="rId3"/>
          <a:stretch>
            <a:fillRect/>
          </a:stretch>
        </p:blipFill>
        <p:spPr>
          <a:xfrm>
            <a:off x="8947731" y="3211649"/>
            <a:ext cx="2460707" cy="2700954"/>
          </a:xfrm>
          <a:prstGeom prst="rect">
            <a:avLst/>
          </a:prstGeom>
        </p:spPr>
      </p:pic>
    </p:spTree>
    <p:extLst>
      <p:ext uri="{BB962C8B-B14F-4D97-AF65-F5344CB8AC3E}">
        <p14:creationId xmlns:p14="http://schemas.microsoft.com/office/powerpoint/2010/main" val="3863755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7427F-A83E-9641-B890-714B38C96479}"/>
              </a:ext>
            </a:extLst>
          </p:cNvPr>
          <p:cNvSpPr>
            <a:spLocks noGrp="1"/>
          </p:cNvSpPr>
          <p:nvPr>
            <p:ph type="title"/>
          </p:nvPr>
        </p:nvSpPr>
        <p:spPr/>
        <p:txBody>
          <a:bodyPr>
            <a:normAutofit/>
          </a:bodyPr>
          <a:lstStyle/>
          <a:p>
            <a:r>
              <a:rPr kumimoji="1" lang="zh-CN" altLang="en-US" dirty="0"/>
              <a:t>论文创新点</a:t>
            </a:r>
            <a:br>
              <a:rPr kumimoji="1" lang="en-US" altLang="zh-CN" dirty="0"/>
            </a:br>
            <a:br>
              <a:rPr kumimoji="1" lang="en-US" altLang="zh-CN" sz="1800" dirty="0"/>
            </a:br>
            <a:endParaRPr kumimoji="1" lang="zh-CN" altLang="en-US" sz="1800" dirty="0"/>
          </a:p>
        </p:txBody>
      </p:sp>
      <p:sp>
        <p:nvSpPr>
          <p:cNvPr id="3" name="内容占位符 2">
            <a:extLst>
              <a:ext uri="{FF2B5EF4-FFF2-40B4-BE49-F238E27FC236}">
                <a16:creationId xmlns:a16="http://schemas.microsoft.com/office/drawing/2014/main" id="{78BCAE55-2DDB-6A48-9E8E-A5DB2B13676A}"/>
              </a:ext>
            </a:extLst>
          </p:cNvPr>
          <p:cNvSpPr>
            <a:spLocks noGrp="1"/>
          </p:cNvSpPr>
          <p:nvPr>
            <p:ph idx="1"/>
          </p:nvPr>
        </p:nvSpPr>
        <p:spPr/>
        <p:txBody>
          <a:bodyPr>
            <a:normAutofit fontScale="92500" lnSpcReduction="10000"/>
          </a:bodyPr>
          <a:lstStyle/>
          <a:p>
            <a:r>
              <a:rPr lang="zh-CN" altLang="zh-CN" dirty="0"/>
              <a:t>提出了第一个用不成对的面部图片生成面部漫画的深度神经网络。它通过使用两个单独的</a:t>
            </a:r>
            <a:r>
              <a:rPr lang="en-US" altLang="zh-CN" dirty="0"/>
              <a:t>GAN</a:t>
            </a:r>
            <a:r>
              <a:rPr lang="zh-CN" altLang="zh-CN" dirty="0"/>
              <a:t>来实现面部特征夸张和外观风格漫画化。</a:t>
            </a:r>
            <a:endParaRPr lang="en-US" altLang="zh-CN" dirty="0"/>
          </a:p>
          <a:p>
            <a:r>
              <a:rPr lang="zh-CN" altLang="zh-CN" dirty="0"/>
              <a:t>提出了用于实现脸部图片特征夸张化的</a:t>
            </a:r>
            <a:r>
              <a:rPr lang="en-US" altLang="zh-CN" dirty="0"/>
              <a:t>CariGeoGAN</a:t>
            </a:r>
            <a:r>
              <a:rPr lang="zh-CN" altLang="zh-CN" dirty="0"/>
              <a:t>，这是第一次尝试使用循环一致性</a:t>
            </a:r>
            <a:r>
              <a:rPr lang="en-US" altLang="zh-CN" dirty="0"/>
              <a:t>GAN</a:t>
            </a:r>
            <a:r>
              <a:rPr lang="zh-CN" altLang="zh-CN" dirty="0"/>
              <a:t>进行几何类型的跨域转换。同时提出一些新的想法，如采用</a:t>
            </a:r>
            <a:r>
              <a:rPr lang="en-US" altLang="zh-CN" dirty="0"/>
              <a:t>PCA</a:t>
            </a:r>
            <a:r>
              <a:rPr lang="zh-CN" altLang="zh-CN" dirty="0"/>
              <a:t>获取部分脸部标记数据作为输入。</a:t>
            </a:r>
            <a:endParaRPr lang="en-US" altLang="zh-CN" dirty="0"/>
          </a:p>
          <a:p>
            <a:r>
              <a:rPr lang="zh-CN" altLang="zh-CN" dirty="0"/>
              <a:t>展示了</a:t>
            </a:r>
            <a:r>
              <a:rPr lang="en-US" altLang="zh-CN" dirty="0"/>
              <a:t>CariStyGAN</a:t>
            </a:r>
            <a:r>
              <a:rPr lang="zh-CN" altLang="zh-CN" dirty="0"/>
              <a:t>实现漫画风格的生成，同时通过添加感知损失使生成的漫画中的面部轮廓和原本图片几乎一致，不存在几何变形。</a:t>
            </a:r>
            <a:endParaRPr lang="en-US" altLang="zh-CN" dirty="0"/>
          </a:p>
          <a:p>
            <a:r>
              <a:rPr lang="en-US" altLang="zh-CN" dirty="0"/>
              <a:t>CariGANs</a:t>
            </a:r>
            <a:r>
              <a:rPr lang="zh-CN" altLang="zh-CN" dirty="0"/>
              <a:t>允许用户通过简单地调整参数或给出示例漫画来控制外观风格和特征的夸张程度。</a:t>
            </a:r>
            <a:endParaRPr kumimoji="1" lang="zh-CN" altLang="en-US" dirty="0"/>
          </a:p>
        </p:txBody>
      </p:sp>
    </p:spTree>
    <p:extLst>
      <p:ext uri="{BB962C8B-B14F-4D97-AF65-F5344CB8AC3E}">
        <p14:creationId xmlns:p14="http://schemas.microsoft.com/office/powerpoint/2010/main" val="2325635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7427F-A83E-9641-B890-714B38C96479}"/>
              </a:ext>
            </a:extLst>
          </p:cNvPr>
          <p:cNvSpPr>
            <a:spLocks noGrp="1"/>
          </p:cNvSpPr>
          <p:nvPr>
            <p:ph type="title"/>
          </p:nvPr>
        </p:nvSpPr>
        <p:spPr/>
        <p:txBody>
          <a:bodyPr>
            <a:normAutofit/>
          </a:bodyPr>
          <a:lstStyle/>
          <a:p>
            <a:r>
              <a:rPr lang="en-US" altLang="zh-CN" cap="none" dirty="0">
                <a:latin typeface="Times New Roman" panose="02020603050405020304" pitchFamily="18" charset="0"/>
                <a:cs typeface="Times New Roman" panose="02020603050405020304" pitchFamily="18" charset="0"/>
              </a:rPr>
              <a:t>CariGANs</a:t>
            </a:r>
            <a:r>
              <a:rPr lang="zh-CN" altLang="en-US" dirty="0"/>
              <a:t>是什么</a:t>
            </a:r>
            <a:endParaRPr kumimoji="1" lang="zh-CN" altLang="en-US" sz="1800" dirty="0"/>
          </a:p>
        </p:txBody>
      </p:sp>
      <p:pic>
        <p:nvPicPr>
          <p:cNvPr id="4" name="内容占位符 3">
            <a:extLst>
              <a:ext uri="{FF2B5EF4-FFF2-40B4-BE49-F238E27FC236}">
                <a16:creationId xmlns:a16="http://schemas.microsoft.com/office/drawing/2014/main" id="{E961E59A-82DF-D848-BBB1-77B720FED66A}"/>
              </a:ext>
            </a:extLst>
          </p:cNvPr>
          <p:cNvPicPr>
            <a:picLocks noGrp="1"/>
          </p:cNvPicPr>
          <p:nvPr>
            <p:ph idx="1"/>
          </p:nvPr>
        </p:nvPicPr>
        <p:blipFill>
          <a:blip r:embed="rId2"/>
          <a:stretch>
            <a:fillRect/>
          </a:stretch>
        </p:blipFill>
        <p:spPr>
          <a:xfrm>
            <a:off x="1732016" y="2097834"/>
            <a:ext cx="9042400" cy="2933700"/>
          </a:xfrm>
          <a:prstGeom prst="rect">
            <a:avLst/>
          </a:prstGeom>
        </p:spPr>
      </p:pic>
      <p:sp>
        <p:nvSpPr>
          <p:cNvPr id="5" name="文本框 4">
            <a:extLst>
              <a:ext uri="{FF2B5EF4-FFF2-40B4-BE49-F238E27FC236}">
                <a16:creationId xmlns:a16="http://schemas.microsoft.com/office/drawing/2014/main" id="{ADE71B7D-9043-B340-95F4-81D2CCFB101F}"/>
              </a:ext>
            </a:extLst>
          </p:cNvPr>
          <p:cNvSpPr txBox="1"/>
          <p:nvPr/>
        </p:nvSpPr>
        <p:spPr>
          <a:xfrm>
            <a:off x="5793795" y="5543880"/>
            <a:ext cx="918841" cy="246221"/>
          </a:xfrm>
          <a:prstGeom prst="rect">
            <a:avLst/>
          </a:prstGeom>
          <a:noFill/>
        </p:spPr>
        <p:txBody>
          <a:bodyPr wrap="none" rtlCol="0">
            <a:spAutoFit/>
          </a:bodyPr>
          <a:lstStyle/>
          <a:p>
            <a:r>
              <a:rPr kumimoji="1" lang="zh-CN" altLang="en-US" sz="1000" dirty="0">
                <a:latin typeface="Songti SC" panose="02010600040101010101" pitchFamily="2" charset="-122"/>
                <a:ea typeface="Songti SC" panose="02010600040101010101" pitchFamily="2" charset="-122"/>
              </a:rPr>
              <a:t>图</a:t>
            </a:r>
            <a:r>
              <a:rPr kumimoji="1" lang="en-US" altLang="zh-CN" sz="1000" dirty="0">
                <a:latin typeface="Songti SC" panose="02010600040101010101" pitchFamily="2" charset="-122"/>
                <a:ea typeface="Songti SC" panose="02010600040101010101" pitchFamily="2" charset="-122"/>
              </a:rPr>
              <a:t>1</a:t>
            </a:r>
            <a:r>
              <a:rPr kumimoji="1" lang="zh-CN" altLang="en-US" sz="1000" dirty="0">
                <a:latin typeface="Songti SC" panose="02010600040101010101" pitchFamily="2" charset="-122"/>
                <a:ea typeface="Songti SC" panose="02010600040101010101" pitchFamily="2" charset="-122"/>
              </a:rPr>
              <a:t> 总体框架</a:t>
            </a:r>
          </a:p>
        </p:txBody>
      </p:sp>
    </p:spTree>
    <p:extLst>
      <p:ext uri="{BB962C8B-B14F-4D97-AF65-F5344CB8AC3E}">
        <p14:creationId xmlns:p14="http://schemas.microsoft.com/office/powerpoint/2010/main" val="2732770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7427F-A83E-9641-B890-714B38C96479}"/>
              </a:ext>
            </a:extLst>
          </p:cNvPr>
          <p:cNvSpPr>
            <a:spLocks noGrp="1"/>
          </p:cNvSpPr>
          <p:nvPr>
            <p:ph type="title"/>
          </p:nvPr>
        </p:nvSpPr>
        <p:spPr/>
        <p:txBody>
          <a:bodyPr>
            <a:normAutofit/>
          </a:bodyPr>
          <a:lstStyle/>
          <a:p>
            <a:r>
              <a:rPr lang="en-US" altLang="zh-CN" cap="none" dirty="0">
                <a:latin typeface="Times New Roman" panose="02020603050405020304" pitchFamily="18" charset="0"/>
                <a:cs typeface="Times New Roman" panose="02020603050405020304" pitchFamily="18" charset="0"/>
              </a:rPr>
              <a:t>CariGANs</a:t>
            </a:r>
            <a:r>
              <a:rPr lang="zh-CN" altLang="en-US" dirty="0"/>
              <a:t>是什么</a:t>
            </a:r>
            <a:endParaRPr kumimoji="1" lang="zh-CN" altLang="en-US" sz="1800" dirty="0"/>
          </a:p>
        </p:txBody>
      </p:sp>
      <mc:AlternateContent xmlns:mc="http://schemas.openxmlformats.org/markup-compatibility/2006">
        <mc:Choice xmlns:a14="http://schemas.microsoft.com/office/drawing/2010/main" Requires="a14">
          <p:sp>
            <p:nvSpPr>
              <p:cNvPr id="6" name="内容占位符 5">
                <a:extLst>
                  <a:ext uri="{FF2B5EF4-FFF2-40B4-BE49-F238E27FC236}">
                    <a16:creationId xmlns:a16="http://schemas.microsoft.com/office/drawing/2014/main" id="{7CEC82F2-210C-A748-AB6D-DF29D085A319}"/>
                  </a:ext>
                </a:extLst>
              </p:cNvPr>
              <p:cNvSpPr>
                <a:spLocks noGrp="1"/>
              </p:cNvSpPr>
              <p:nvPr>
                <p:ph idx="1"/>
              </p:nvPr>
            </p:nvSpPr>
            <p:spPr/>
            <p:txBody>
              <a:bodyPr/>
              <a:lstStyle/>
              <a:p>
                <a:r>
                  <a:rPr lang="zh-CN" altLang="zh-CN" dirty="0"/>
                  <a:t>假设有两个图片域</a:t>
                </a:r>
                <a:r>
                  <a:rPr lang="en-US" altLang="zh-CN" dirty="0"/>
                  <a:t>X</a:t>
                </a:r>
                <a:r>
                  <a:rPr lang="zh-CN" altLang="zh-CN" dirty="0"/>
                  <a:t>和</a:t>
                </a:r>
                <a:r>
                  <a:rPr lang="en-US" altLang="zh-CN" dirty="0"/>
                  <a:t>Y</a:t>
                </a:r>
                <a:r>
                  <a:rPr lang="zh-CN" altLang="zh-CN" dirty="0"/>
                  <a:t>，分别为面部照片集合和面部漫画集合，两个域之间不存在配对关系。最终的目标是学习一个映射</a:t>
                </a:r>
                <a14:m>
                  <m:oMath xmlns:m="http://schemas.openxmlformats.org/officeDocument/2006/math">
                    <m:r>
                      <m:rPr>
                        <m:sty m:val="p"/>
                      </m:rPr>
                      <a:rPr lang="en-US" altLang="zh-CN"/>
                      <m:t>ϕ</m:t>
                    </m:r>
                    <m:r>
                      <a:rPr lang="en-US" altLang="zh-CN"/>
                      <m:t>:</m:t>
                    </m:r>
                    <m:r>
                      <a:rPr lang="en-US" altLang="zh-CN" i="1"/>
                      <m:t>𝑋</m:t>
                    </m:r>
                    <m:r>
                      <a:rPr lang="en-US" altLang="zh-CN"/>
                      <m:t>→</m:t>
                    </m:r>
                    <m:r>
                      <a:rPr lang="en-US" altLang="zh-CN" i="1"/>
                      <m:t>𝑌</m:t>
                    </m:r>
                  </m:oMath>
                </a14:m>
                <a:r>
                  <a:rPr lang="en-US" altLang="zh-CN" dirty="0"/>
                  <a:t>,</a:t>
                </a:r>
                <a:r>
                  <a:rPr lang="zh-CN" altLang="zh-CN" dirty="0"/>
                  <a:t>可以将图片输入</a:t>
                </a:r>
                <a14:m>
                  <m:oMath xmlns:m="http://schemas.openxmlformats.org/officeDocument/2006/math">
                    <m:r>
                      <m:rPr>
                        <m:sty m:val="p"/>
                      </m:rPr>
                      <a:rPr lang="en-US" altLang="zh-CN"/>
                      <m:t>x</m:t>
                    </m:r>
                    <m:r>
                      <a:rPr lang="en-US" altLang="zh-CN"/>
                      <m:t> </m:t>
                    </m:r>
                    <m:r>
                      <a:rPr lang="en-US" altLang="zh-CN" i="1"/>
                      <m:t>𝜖</m:t>
                    </m:r>
                    <m:r>
                      <a:rPr lang="en-US" altLang="zh-CN"/>
                      <m:t> </m:t>
                    </m:r>
                    <m:r>
                      <a:rPr lang="en-US" altLang="zh-CN" i="1"/>
                      <m:t>𝑋</m:t>
                    </m:r>
                  </m:oMath>
                </a14:m>
                <a:r>
                  <a:rPr lang="zh-CN" altLang="zh-CN" dirty="0"/>
                  <a:t>转移到样本</a:t>
                </a:r>
                <a14:m>
                  <m:oMath xmlns:m="http://schemas.openxmlformats.org/officeDocument/2006/math">
                    <m:r>
                      <m:rPr>
                        <m:sty m:val="p"/>
                      </m:rPr>
                      <a:rPr lang="en-US" altLang="zh-CN"/>
                      <m:t>y</m:t>
                    </m:r>
                    <m:r>
                      <a:rPr lang="en-US" altLang="zh-CN"/>
                      <m:t>= </m:t>
                    </m:r>
                    <m:r>
                      <m:rPr>
                        <m:sty m:val="p"/>
                      </m:rPr>
                      <a:rPr lang="en-US" altLang="zh-CN"/>
                      <m:t>ϕ</m:t>
                    </m:r>
                    <m:r>
                      <a:rPr lang="en-US" altLang="zh-CN"/>
                      <m:t>(</m:t>
                    </m:r>
                    <m:r>
                      <m:rPr>
                        <m:sty m:val="p"/>
                      </m:rPr>
                      <a:rPr lang="en-US" altLang="zh-CN"/>
                      <m:t>x</m:t>
                    </m:r>
                    <m:r>
                      <a:rPr lang="en-US" altLang="zh-CN"/>
                      <m:t>)</m:t>
                    </m:r>
                  </m:oMath>
                </a14:m>
                <a:r>
                  <a:rPr lang="zh-CN" altLang="zh-CN" dirty="0"/>
                  <a:t>，</a:t>
                </a:r>
                <a14:m>
                  <m:oMath xmlns:m="http://schemas.openxmlformats.org/officeDocument/2006/math">
                    <m:r>
                      <m:rPr>
                        <m:sty m:val="p"/>
                      </m:rPr>
                      <a:rPr lang="en-US" altLang="zh-CN"/>
                      <m:t>y</m:t>
                    </m:r>
                    <m:r>
                      <a:rPr lang="en-US" altLang="zh-CN"/>
                      <m:t> </m:t>
                    </m:r>
                    <m:r>
                      <a:rPr lang="en-US" altLang="zh-CN" i="1"/>
                      <m:t>𝜖</m:t>
                    </m:r>
                    <m:r>
                      <a:rPr lang="en-US" altLang="zh-CN"/>
                      <m:t> </m:t>
                    </m:r>
                    <m:r>
                      <a:rPr lang="en-US" altLang="zh-CN" i="1"/>
                      <m:t>𝑌</m:t>
                    </m:r>
                  </m:oMath>
                </a14:m>
                <a:r>
                  <a:rPr lang="zh-CN" altLang="zh-CN" dirty="0"/>
                  <a:t>。为了使问题变得简单，可将</a:t>
                </a:r>
                <a14:m>
                  <m:oMath xmlns:m="http://schemas.openxmlformats.org/officeDocument/2006/math">
                    <m:r>
                      <m:rPr>
                        <m:sty m:val="p"/>
                      </m:rPr>
                      <a:rPr lang="en-US" altLang="zh-CN"/>
                      <m:t>ϕ</m:t>
                    </m:r>
                  </m:oMath>
                </a14:m>
                <a:r>
                  <a:rPr lang="zh-CN" altLang="zh-CN" dirty="0"/>
                  <a:t>分解为两个映射，面部特征夸张映射</a:t>
                </a:r>
                <a14:m>
                  <m:oMath xmlns:m="http://schemas.openxmlformats.org/officeDocument/2006/math">
                    <m:sSub>
                      <m:sSubPr>
                        <m:ctrlPr>
                          <a:rPr lang="zh-CN" altLang="zh-CN" i="1"/>
                        </m:ctrlPr>
                      </m:sSubPr>
                      <m:e>
                        <m:r>
                          <a:rPr lang="en-US" altLang="zh-CN" i="1"/>
                          <m:t>𝛷</m:t>
                        </m:r>
                      </m:e>
                      <m:sub>
                        <m:r>
                          <a:rPr lang="en-US" altLang="zh-CN" i="1"/>
                          <m:t>𝑔𝑒𝑜</m:t>
                        </m:r>
                      </m:sub>
                    </m:sSub>
                  </m:oMath>
                </a14:m>
                <a:r>
                  <a:rPr lang="zh-CN" altLang="zh-CN" dirty="0"/>
                  <a:t>和漫画风格迁移映射</a:t>
                </a:r>
                <a14:m>
                  <m:oMath xmlns:m="http://schemas.openxmlformats.org/officeDocument/2006/math">
                    <m:sSub>
                      <m:sSubPr>
                        <m:ctrlPr>
                          <a:rPr lang="zh-CN" altLang="zh-CN" i="1"/>
                        </m:ctrlPr>
                      </m:sSubPr>
                      <m:e>
                        <m:r>
                          <a:rPr lang="en-US" altLang="zh-CN" i="1"/>
                          <m:t>𝛷</m:t>
                        </m:r>
                      </m:e>
                      <m:sub>
                        <m:r>
                          <a:rPr lang="en-US" altLang="zh-CN" i="1"/>
                          <m:t>𝑎𝑝𝑝</m:t>
                        </m:r>
                      </m:sub>
                    </m:sSub>
                  </m:oMath>
                </a14:m>
                <a:r>
                  <a:rPr lang="zh-CN" altLang="zh-CN" dirty="0"/>
                  <a:t>。</a:t>
                </a:r>
              </a:p>
              <a:p>
                <a:endParaRPr lang="zh-CN" altLang="en-US" dirty="0"/>
              </a:p>
            </p:txBody>
          </p:sp>
        </mc:Choice>
        <mc:Fallback>
          <p:sp>
            <p:nvSpPr>
              <p:cNvPr id="6" name="内容占位符 5">
                <a:extLst>
                  <a:ext uri="{FF2B5EF4-FFF2-40B4-BE49-F238E27FC236}">
                    <a16:creationId xmlns:a16="http://schemas.microsoft.com/office/drawing/2014/main" id="{7CEC82F2-210C-A748-AB6D-DF29D085A319}"/>
                  </a:ext>
                </a:extLst>
              </p:cNvPr>
              <p:cNvSpPr>
                <a:spLocks noGrp="1" noRot="1" noChangeAspect="1" noMove="1" noResize="1" noEditPoints="1" noAdjustHandles="1" noChangeArrowheads="1" noChangeShapeType="1" noTextEdit="1"/>
              </p:cNvSpPr>
              <p:nvPr>
                <p:ph idx="1"/>
              </p:nvPr>
            </p:nvSpPr>
            <p:spPr>
              <a:blipFill>
                <a:blip r:embed="rId2"/>
                <a:stretch>
                  <a:fillRect l="-396" r="-5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8436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7427F-A83E-9641-B890-714B38C96479}"/>
              </a:ext>
            </a:extLst>
          </p:cNvPr>
          <p:cNvSpPr>
            <a:spLocks noGrp="1"/>
          </p:cNvSpPr>
          <p:nvPr>
            <p:ph type="title"/>
          </p:nvPr>
        </p:nvSpPr>
        <p:spPr/>
        <p:txBody>
          <a:bodyPr>
            <a:normAutofit fontScale="90000"/>
          </a:bodyPr>
          <a:lstStyle/>
          <a:p>
            <a:r>
              <a:rPr lang="en-US" altLang="zh-CN" sz="3600" cap="none" dirty="0">
                <a:latin typeface="Times New Roman" panose="02020603050405020304" pitchFamily="18" charset="0"/>
                <a:cs typeface="Times New Roman" panose="02020603050405020304" pitchFamily="18" charset="0"/>
              </a:rPr>
              <a:t>CariGANs</a:t>
            </a:r>
            <a:r>
              <a:rPr lang="zh-CN" altLang="en-US" sz="3600" dirty="0"/>
              <a:t>是什么</a:t>
            </a:r>
            <a:br>
              <a:rPr lang="en-US" altLang="zh-CN" sz="3600" dirty="0"/>
            </a:br>
            <a:br>
              <a:rPr lang="en-US" altLang="zh-CN" sz="2000" i="1" dirty="0"/>
            </a:br>
            <a:r>
              <a:rPr lang="en-US" altLang="zh-CN" sz="2000" i="1" cap="none" dirty="0"/>
              <a:t>CariGeoGAN</a:t>
            </a:r>
            <a:br>
              <a:rPr lang="zh-CN" altLang="zh-CN" dirty="0"/>
            </a:br>
            <a:endParaRPr kumimoji="1" lang="zh-CN" altLang="en-US" sz="1800" dirty="0"/>
          </a:p>
        </p:txBody>
      </p:sp>
      <p:pic>
        <p:nvPicPr>
          <p:cNvPr id="7" name="内容占位符 6">
            <a:extLst>
              <a:ext uri="{FF2B5EF4-FFF2-40B4-BE49-F238E27FC236}">
                <a16:creationId xmlns:a16="http://schemas.microsoft.com/office/drawing/2014/main" id="{5B0862F6-7CE7-6247-BAB8-F3194D7F2A99}"/>
              </a:ext>
            </a:extLst>
          </p:cNvPr>
          <p:cNvPicPr>
            <a:picLocks noGrp="1"/>
          </p:cNvPicPr>
          <p:nvPr>
            <p:ph idx="1"/>
          </p:nvPr>
        </p:nvPicPr>
        <p:blipFill>
          <a:blip r:embed="rId2"/>
          <a:stretch>
            <a:fillRect/>
          </a:stretch>
        </p:blipFill>
        <p:spPr>
          <a:xfrm>
            <a:off x="3021012" y="2096294"/>
            <a:ext cx="6464300" cy="3289300"/>
          </a:xfrm>
          <a:prstGeom prst="rect">
            <a:avLst/>
          </a:prstGeom>
          <a:noFill/>
          <a:ln w="9525">
            <a:noFill/>
          </a:ln>
        </p:spPr>
      </p:pic>
      <p:sp>
        <p:nvSpPr>
          <p:cNvPr id="5" name="文本框 4">
            <a:extLst>
              <a:ext uri="{FF2B5EF4-FFF2-40B4-BE49-F238E27FC236}">
                <a16:creationId xmlns:a16="http://schemas.microsoft.com/office/drawing/2014/main" id="{E5292CEE-0C7A-DB4A-9EE4-B551363C8F17}"/>
              </a:ext>
            </a:extLst>
          </p:cNvPr>
          <p:cNvSpPr txBox="1"/>
          <p:nvPr/>
        </p:nvSpPr>
        <p:spPr>
          <a:xfrm>
            <a:off x="5636579" y="5704334"/>
            <a:ext cx="918841" cy="246221"/>
          </a:xfrm>
          <a:prstGeom prst="rect">
            <a:avLst/>
          </a:prstGeom>
          <a:noFill/>
        </p:spPr>
        <p:txBody>
          <a:bodyPr wrap="none" rtlCol="0">
            <a:spAutoFit/>
          </a:bodyPr>
          <a:lstStyle/>
          <a:p>
            <a:r>
              <a:rPr kumimoji="1" lang="zh-CN" altLang="en-US" sz="1000" dirty="0">
                <a:latin typeface="Songti SC" panose="02010600040101010101" pitchFamily="2" charset="-122"/>
                <a:ea typeface="Songti SC" panose="02010600040101010101" pitchFamily="2" charset="-122"/>
              </a:rPr>
              <a:t>图</a:t>
            </a:r>
            <a:r>
              <a:rPr kumimoji="1" lang="en-US" altLang="zh-CN" sz="1000" dirty="0">
                <a:latin typeface="Songti SC" panose="02010600040101010101" pitchFamily="2" charset="-122"/>
                <a:ea typeface="Songti SC" panose="02010600040101010101" pitchFamily="2" charset="-122"/>
              </a:rPr>
              <a:t>2</a:t>
            </a:r>
            <a:r>
              <a:rPr kumimoji="1" lang="zh-CN" altLang="en-US" sz="1000" dirty="0">
                <a:latin typeface="Songti SC" panose="02010600040101010101" pitchFamily="2" charset="-122"/>
                <a:ea typeface="Songti SC" panose="02010600040101010101" pitchFamily="2" charset="-122"/>
              </a:rPr>
              <a:t> 面部标签</a:t>
            </a:r>
          </a:p>
        </p:txBody>
      </p:sp>
    </p:spTree>
    <p:extLst>
      <p:ext uri="{BB962C8B-B14F-4D97-AF65-F5344CB8AC3E}">
        <p14:creationId xmlns:p14="http://schemas.microsoft.com/office/powerpoint/2010/main" val="1557270342"/>
      </p:ext>
    </p:extLst>
  </p:cSld>
  <p:clrMapOvr>
    <a:masterClrMapping/>
  </p:clrMapOvr>
</p:sld>
</file>

<file path=ppt/theme/theme1.xml><?xml version="1.0" encoding="utf-8"?>
<a:theme xmlns:a="http://schemas.openxmlformats.org/drawingml/2006/main" name="画廊">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
  <TotalTime>57</TotalTime>
  <Words>1297</Words>
  <Application>Microsoft Macintosh PowerPoint</Application>
  <PresentationFormat>宽屏</PresentationFormat>
  <Paragraphs>60</Paragraphs>
  <Slides>23</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Songti SC</vt:lpstr>
      <vt:lpstr>Arial</vt:lpstr>
      <vt:lpstr>Gill Sans MT</vt:lpstr>
      <vt:lpstr>Times New Roman</vt:lpstr>
      <vt:lpstr>画廊</vt:lpstr>
      <vt:lpstr>CariGANs: Unpaired Photo-to-Caricature Translation</vt:lpstr>
      <vt:lpstr>论文背景</vt:lpstr>
      <vt:lpstr>论文背景  基于风格迁移方法</vt:lpstr>
      <vt:lpstr>论文背景  同时学习特征和漫画风格</vt:lpstr>
      <vt:lpstr>论文背景  利用CariGANs</vt:lpstr>
      <vt:lpstr>论文创新点  </vt:lpstr>
      <vt:lpstr>CariGANs是什么</vt:lpstr>
      <vt:lpstr>CariGANs是什么</vt:lpstr>
      <vt:lpstr>CariGANs是什么  CariGeoGAN </vt:lpstr>
      <vt:lpstr>CariGANs是什么  CariGeoGAN </vt:lpstr>
      <vt:lpstr>CariGANs是什么  CariGeoGAN </vt:lpstr>
      <vt:lpstr>CariGANs是什么  CariGeoGAN </vt:lpstr>
      <vt:lpstr>CariGANs是什么  CariGeoGAN损失定义 </vt:lpstr>
      <vt:lpstr>CariGANs是什么  CariGeoGAN损失对效果的影响 </vt:lpstr>
      <vt:lpstr>CariGANs是什么  CariStyGAN  </vt:lpstr>
      <vt:lpstr>CariGANs是什么  CariStyGAN  </vt:lpstr>
      <vt:lpstr>CariGANs是什么  CariStyGAN  </vt:lpstr>
      <vt:lpstr>CariGANs是什么  CariStyGAN损失定义 </vt:lpstr>
      <vt:lpstr>思考  为什么要使用PCA </vt:lpstr>
      <vt:lpstr>思考  中间域Y^′是否有必要  </vt:lpstr>
      <vt:lpstr>思考  中间域Y^′是否有必要  </vt:lpstr>
      <vt:lpstr>小结    </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CariGANs: Unpaired Photo-to-Caricature Translation</dc:title>
  <dc:creator>王 涛</dc:creator>
  <cp:lastModifiedBy>王 涛</cp:lastModifiedBy>
  <cp:revision>6</cp:revision>
  <dcterms:created xsi:type="dcterms:W3CDTF">2018-12-26T02:21:10Z</dcterms:created>
  <dcterms:modified xsi:type="dcterms:W3CDTF">2018-12-26T03:18:35Z</dcterms:modified>
</cp:coreProperties>
</file>